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173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4" d="100"/>
          <a:sy n="64" d="100"/>
        </p:scale>
        <p:origin x="285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5559E54-9C61-B4F0-19E6-FB9063DF88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6EE5A6-C037-04F5-B85F-DF6903AAEBC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0C630-69B1-4208-AE30-ED2BB10BF6AB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B586B-CC74-3038-0B3C-88DB46EBFB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D9A314-2F7A-B095-22F3-3741B2C8F5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299565-5180-4F86-9F63-F483C75E2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0798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71561" y="32004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2464830" y="1737360"/>
            <a:ext cx="458010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 dirty="0" err="1">
                <a:solidFill>
                  <a:schemeClr val="accent1"/>
                </a:solidFill>
              </a:rPr>
              <a:t>نزاهة</a:t>
            </a:r>
            <a:r>
              <a:rPr sz="4000" b="1" dirty="0">
                <a:solidFill>
                  <a:schemeClr val="accent1"/>
                </a:solidFill>
              </a:rPr>
              <a:t> </a:t>
            </a:r>
            <a:r>
              <a:rPr sz="4000" b="1" dirty="0" err="1">
                <a:solidFill>
                  <a:schemeClr val="accent1"/>
                </a:solidFill>
              </a:rPr>
              <a:t>الانتخابات</a:t>
            </a:r>
            <a:r>
              <a:rPr sz="4000" b="1" dirty="0">
                <a:solidFill>
                  <a:schemeClr val="accent1"/>
                </a:solidFill>
              </a:rPr>
              <a:t> </a:t>
            </a:r>
            <a:r>
              <a:rPr sz="4000" b="1" dirty="0" err="1">
                <a:solidFill>
                  <a:schemeClr val="accent1"/>
                </a:solidFill>
              </a:rPr>
              <a:t>وشفافيتها</a:t>
            </a:r>
            <a:endParaRPr sz="4000" b="1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81524" y="2926080"/>
            <a:ext cx="4180952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400" dirty="0" err="1">
                <a:solidFill>
                  <a:schemeClr val="accent1"/>
                </a:solidFill>
              </a:rPr>
              <a:t>دور</a:t>
            </a:r>
            <a:r>
              <a:rPr sz="2400" dirty="0">
                <a:solidFill>
                  <a:schemeClr val="accent1"/>
                </a:solidFill>
              </a:rPr>
              <a:t> المجتمع </a:t>
            </a:r>
            <a:r>
              <a:rPr sz="2400" dirty="0" err="1">
                <a:solidFill>
                  <a:schemeClr val="accent1"/>
                </a:solidFill>
              </a:rPr>
              <a:t>المدني</a:t>
            </a:r>
            <a:r>
              <a:rPr sz="2400" dirty="0">
                <a:solidFill>
                  <a:schemeClr val="accent1"/>
                </a:solidFill>
              </a:rPr>
              <a:t> </a:t>
            </a:r>
            <a:r>
              <a:rPr sz="2400" dirty="0" err="1">
                <a:solidFill>
                  <a:schemeClr val="accent1"/>
                </a:solidFill>
              </a:rPr>
              <a:t>في</a:t>
            </a:r>
            <a:r>
              <a:rPr sz="2400" dirty="0">
                <a:solidFill>
                  <a:schemeClr val="accent1"/>
                </a:solidFill>
              </a:rPr>
              <a:t> حماية الديمقراطية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0" y="3657600"/>
            <a:ext cx="5486400" cy="91440"/>
          </a:xfrm>
          <a:prstGeom prst="rect">
            <a:avLst/>
          </a:prstGeom>
          <a:solidFill>
            <a:srgbClr val="C8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B2EA26C-CA38-2AD3-8DEF-82FD6AFBDD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543179"/>
            <a:ext cx="1524132" cy="128562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99488"/>
            <a:ext cx="8229600" cy="1024128"/>
          </a:xfrm>
        </p:spPr>
        <p:txBody>
          <a:bodyPr>
            <a:normAutofit/>
          </a:bodyPr>
          <a:lstStyle/>
          <a:p>
            <a:r>
              <a:rPr dirty="0" err="1">
                <a:solidFill>
                  <a:schemeClr val="tx2"/>
                </a:solidFill>
              </a:rPr>
              <a:t>دور</a:t>
            </a:r>
            <a:r>
              <a:rPr dirty="0">
                <a:solidFill>
                  <a:schemeClr val="tx2"/>
                </a:solidFill>
              </a:rPr>
              <a:t> المجتمع </a:t>
            </a:r>
            <a:r>
              <a:rPr dirty="0" err="1">
                <a:solidFill>
                  <a:schemeClr val="tx2"/>
                </a:solidFill>
              </a:rPr>
              <a:t>المدني</a:t>
            </a:r>
            <a:endParaRPr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69206"/>
            <a:ext cx="8229600" cy="2556957"/>
          </a:xfrm>
        </p:spPr>
        <p:txBody>
          <a:bodyPr>
            <a:normAutofit/>
          </a:bodyPr>
          <a:lstStyle/>
          <a:p>
            <a:pPr algn="r" rtl="1"/>
            <a:r>
              <a:rPr dirty="0" err="1">
                <a:solidFill>
                  <a:schemeClr val="tx2"/>
                </a:solidFill>
              </a:rPr>
              <a:t>الرقابة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التوعية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إصدار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تقارير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اقتراح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إصلاحات</a:t>
            </a:r>
            <a:endParaRPr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1AF082-E586-65E1-A36C-D6DDCB4E54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34593"/>
            <a:ext cx="1524132" cy="135036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78632"/>
            <a:ext cx="8229600" cy="1030328"/>
          </a:xfrm>
        </p:spPr>
        <p:txBody>
          <a:bodyPr>
            <a:normAutofit/>
          </a:bodyPr>
          <a:lstStyle/>
          <a:p>
            <a:r>
              <a:rPr dirty="0" err="1">
                <a:solidFill>
                  <a:schemeClr val="tx2"/>
                </a:solidFill>
              </a:rPr>
              <a:t>دور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لادي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في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تعزيز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النزاهة</a:t>
            </a:r>
            <a:endParaRPr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97163"/>
          </a:xfrm>
        </p:spPr>
        <p:txBody>
          <a:bodyPr>
            <a:normAutofit/>
          </a:bodyPr>
          <a:lstStyle/>
          <a:p>
            <a:pPr algn="r" rtl="1"/>
            <a:r>
              <a:rPr dirty="0" err="1">
                <a:solidFill>
                  <a:schemeClr val="tx2"/>
                </a:solidFill>
              </a:rPr>
              <a:t>تدريب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مراقبين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انتشار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ميداني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يوم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الانتخابات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توثيق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المخالفات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نشر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تقارير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مفصلة</a:t>
            </a:r>
            <a:endParaRPr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65D787-26D5-663A-355E-DE6995775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34593"/>
            <a:ext cx="1524132" cy="135036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16608"/>
            <a:ext cx="8229600" cy="1350367"/>
          </a:xfrm>
        </p:spPr>
        <p:txBody>
          <a:bodyPr/>
          <a:lstStyle/>
          <a:p>
            <a:r>
              <a:rPr dirty="0" err="1">
                <a:solidFill>
                  <a:schemeClr val="tx2"/>
                </a:solidFill>
              </a:rPr>
              <a:t>آلية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المراقبة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لدى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لادي</a:t>
            </a:r>
            <a:endParaRPr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97163"/>
          </a:xfrm>
        </p:spPr>
        <p:txBody>
          <a:bodyPr>
            <a:normAutofit/>
          </a:bodyPr>
          <a:lstStyle/>
          <a:p>
            <a:pPr algn="r" rtl="1"/>
            <a:r>
              <a:rPr dirty="0" err="1">
                <a:solidFill>
                  <a:schemeClr val="tx2"/>
                </a:solidFill>
              </a:rPr>
              <a:t>مراقبة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طويلة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الأمد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مراقبة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يوم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الاقتراع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تقارير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فورية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توصيات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إصلاحية</a:t>
            </a:r>
            <a:endParaRPr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26E5D8-5E29-4ABB-181D-553CA0F12D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34593"/>
            <a:ext cx="1524132" cy="135036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50720"/>
            <a:ext cx="8229600" cy="1042416"/>
          </a:xfrm>
        </p:spPr>
        <p:txBody>
          <a:bodyPr>
            <a:normAutofit/>
          </a:bodyPr>
          <a:lstStyle/>
          <a:p>
            <a:r>
              <a:rPr dirty="0" err="1">
                <a:solidFill>
                  <a:schemeClr val="tx2"/>
                </a:solidFill>
              </a:rPr>
              <a:t>أبرز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المخالفات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التي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يتم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رصدها</a:t>
            </a:r>
            <a:endParaRPr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8896"/>
            <a:ext cx="8229600" cy="2767267"/>
          </a:xfrm>
        </p:spPr>
        <p:txBody>
          <a:bodyPr>
            <a:normAutofit/>
          </a:bodyPr>
          <a:lstStyle/>
          <a:p>
            <a:pPr algn="r" rtl="1"/>
            <a:r>
              <a:rPr dirty="0" err="1">
                <a:solidFill>
                  <a:schemeClr val="tx2"/>
                </a:solidFill>
              </a:rPr>
              <a:t>خرق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الصمت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الانتخابي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الرشوة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الانتخابية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الضغط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على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الناخبين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مخالفات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في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الفرز</a:t>
            </a:r>
            <a:endParaRPr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CC5391-42FD-30B0-F0E0-DB50531B67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34593"/>
            <a:ext cx="1524132" cy="1350367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75104"/>
            <a:ext cx="8229600" cy="1091184"/>
          </a:xfrm>
        </p:spPr>
        <p:txBody>
          <a:bodyPr/>
          <a:lstStyle/>
          <a:p>
            <a:r>
              <a:rPr dirty="0" err="1">
                <a:solidFill>
                  <a:schemeClr val="tx2"/>
                </a:solidFill>
              </a:rPr>
              <a:t>التحديات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في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لبنان</a:t>
            </a:r>
            <a:endParaRPr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97163"/>
          </a:xfrm>
        </p:spPr>
        <p:txBody>
          <a:bodyPr>
            <a:normAutofit/>
          </a:bodyPr>
          <a:lstStyle/>
          <a:p>
            <a:pPr algn="r" rtl="1"/>
            <a:r>
              <a:rPr dirty="0" err="1">
                <a:solidFill>
                  <a:schemeClr val="tx2"/>
                </a:solidFill>
              </a:rPr>
              <a:t>الطائفية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السياسية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المال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الانتخابي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ضعف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المحاسبة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تدخلات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سياسية</a:t>
            </a:r>
            <a:endParaRPr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ADCAB9-595C-2361-D80D-64EC4BB7DD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34593"/>
            <a:ext cx="1524132" cy="1350367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46402"/>
            <a:ext cx="8229600" cy="1350367"/>
          </a:xfrm>
        </p:spPr>
        <p:txBody>
          <a:bodyPr/>
          <a:lstStyle/>
          <a:p>
            <a:r>
              <a:rPr dirty="0" err="1">
                <a:solidFill>
                  <a:schemeClr val="tx2"/>
                </a:solidFill>
              </a:rPr>
              <a:t>أهمية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استقلالية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هيئة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الإشراف</a:t>
            </a:r>
            <a:endParaRPr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35680"/>
            <a:ext cx="8229600" cy="2590484"/>
          </a:xfrm>
        </p:spPr>
        <p:txBody>
          <a:bodyPr/>
          <a:lstStyle/>
          <a:p>
            <a:pPr algn="r" rtl="1"/>
            <a:r>
              <a:rPr dirty="0" err="1">
                <a:solidFill>
                  <a:schemeClr val="tx2"/>
                </a:solidFill>
              </a:rPr>
              <a:t>حياد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إداري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رقابة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حقيقية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على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الإنفاق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تطبيق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العقوبات</a:t>
            </a:r>
            <a:endParaRPr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BD15FC0-4299-6372-DFE2-256305B847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34593"/>
            <a:ext cx="1524132" cy="1350367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0448"/>
            <a:ext cx="8229600" cy="755904"/>
          </a:xfrm>
        </p:spPr>
        <p:txBody>
          <a:bodyPr>
            <a:normAutofit fontScale="90000"/>
          </a:bodyPr>
          <a:lstStyle/>
          <a:p>
            <a:r>
              <a:rPr dirty="0" err="1">
                <a:solidFill>
                  <a:schemeClr val="tx2"/>
                </a:solidFill>
              </a:rPr>
              <a:t>أهمية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مشاركة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الشباب</a:t>
            </a:r>
            <a:endParaRPr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60192"/>
            <a:ext cx="8229600" cy="3065971"/>
          </a:xfrm>
        </p:spPr>
        <p:txBody>
          <a:bodyPr/>
          <a:lstStyle/>
          <a:p>
            <a:pPr algn="r" rtl="1"/>
            <a:r>
              <a:rPr dirty="0" err="1">
                <a:solidFill>
                  <a:schemeClr val="tx2"/>
                </a:solidFill>
              </a:rPr>
              <a:t>التطوع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في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المراقبة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التوعية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الرقمية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محاربة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الأخبار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المضللة</a:t>
            </a:r>
            <a:endParaRPr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528969-84A0-8429-B55B-4C97F3202B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34593"/>
            <a:ext cx="1524132" cy="1350367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67712"/>
            <a:ext cx="8229600" cy="804672"/>
          </a:xfrm>
        </p:spPr>
        <p:txBody>
          <a:bodyPr/>
          <a:lstStyle/>
          <a:p>
            <a:r>
              <a:rPr dirty="0" err="1">
                <a:solidFill>
                  <a:schemeClr val="tx2"/>
                </a:solidFill>
              </a:rPr>
              <a:t>أثر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النزاهة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على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الاستقرار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السياسي</a:t>
            </a:r>
            <a:endParaRPr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97163"/>
          </a:xfrm>
        </p:spPr>
        <p:txBody>
          <a:bodyPr>
            <a:normAutofit/>
          </a:bodyPr>
          <a:lstStyle/>
          <a:p>
            <a:pPr algn="r" rtl="1"/>
            <a:r>
              <a:rPr dirty="0" err="1">
                <a:solidFill>
                  <a:schemeClr val="tx2"/>
                </a:solidFill>
              </a:rPr>
              <a:t>تعزيز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الثقة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تقليل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النزاعات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تقوية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الشرعية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دعم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التنمية</a:t>
            </a:r>
            <a:endParaRPr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6A7320-40BF-169E-3367-32B9058DFC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34593"/>
            <a:ext cx="1524132" cy="1350367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70304"/>
            <a:ext cx="8229600" cy="1048512"/>
          </a:xfrm>
        </p:spPr>
        <p:txBody>
          <a:bodyPr/>
          <a:lstStyle/>
          <a:p>
            <a:r>
              <a:rPr dirty="0" err="1">
                <a:solidFill>
                  <a:schemeClr val="tx2"/>
                </a:solidFill>
              </a:rPr>
              <a:t>معايير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دولية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للانتخابات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النزيهة</a:t>
            </a:r>
            <a:endParaRPr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96768"/>
            <a:ext cx="8229600" cy="3029395"/>
          </a:xfrm>
        </p:spPr>
        <p:txBody>
          <a:bodyPr/>
          <a:lstStyle/>
          <a:p>
            <a:pPr algn="r" rtl="1"/>
            <a:r>
              <a:rPr dirty="0" err="1">
                <a:solidFill>
                  <a:schemeClr val="tx2"/>
                </a:solidFill>
              </a:rPr>
              <a:t>حرية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الترشح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حرية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الإعلام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شفافية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التمويل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رقابة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مستقلة</a:t>
            </a:r>
            <a:endParaRPr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E8B7FF-8810-8A85-CAE4-5987709486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34593"/>
            <a:ext cx="1524132" cy="1350367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31264"/>
            <a:ext cx="8229600" cy="1560576"/>
          </a:xfrm>
        </p:spPr>
        <p:txBody>
          <a:bodyPr/>
          <a:lstStyle/>
          <a:p>
            <a:r>
              <a:rPr dirty="0" err="1">
                <a:solidFill>
                  <a:schemeClr val="tx2"/>
                </a:solidFill>
              </a:rPr>
              <a:t>توصيات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لتعزيز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الشفافية</a:t>
            </a:r>
            <a:endParaRPr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91840"/>
            <a:ext cx="8229600" cy="2834323"/>
          </a:xfrm>
        </p:spPr>
        <p:txBody>
          <a:bodyPr/>
          <a:lstStyle/>
          <a:p>
            <a:pPr algn="r" rtl="1"/>
            <a:r>
              <a:rPr dirty="0" err="1">
                <a:solidFill>
                  <a:schemeClr val="tx2"/>
                </a:solidFill>
              </a:rPr>
              <a:t>تعديل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القانون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الانتخابي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تفعيل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المحاسبة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نشر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البيانات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الرقمية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دعم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منظمات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الرقابة</a:t>
            </a:r>
            <a:endParaRPr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06467D0-F1E4-5FB8-07E1-5A973E0F91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34593"/>
            <a:ext cx="1524132" cy="13503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7638"/>
            <a:ext cx="8229600" cy="971994"/>
          </a:xfrm>
        </p:spPr>
        <p:txBody>
          <a:bodyPr>
            <a:normAutofit/>
          </a:bodyPr>
          <a:lstStyle/>
          <a:p>
            <a:r>
              <a:rPr dirty="0" err="1">
                <a:solidFill>
                  <a:schemeClr val="tx2"/>
                </a:solidFill>
              </a:rPr>
              <a:t>مقدمة</a:t>
            </a:r>
            <a:endParaRPr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2928"/>
            <a:ext cx="8229600" cy="3041587"/>
          </a:xfrm>
        </p:spPr>
        <p:txBody>
          <a:bodyPr/>
          <a:lstStyle/>
          <a:p>
            <a:pPr algn="r" rtl="1"/>
            <a:r>
              <a:rPr dirty="0" err="1">
                <a:solidFill>
                  <a:schemeClr val="tx2"/>
                </a:solidFill>
              </a:rPr>
              <a:t>الانتخابات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أساس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النظام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الديمقراطي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شرعية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السلطة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تأتي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من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إرادة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الشعب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أي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خلل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في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النزاهة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يؤدي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إلى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فقدان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الثقة</a:t>
            </a:r>
            <a:endParaRPr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5212CF-34C2-6950-5758-F1CE413CA3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6302" y="132017"/>
            <a:ext cx="1524132" cy="1285621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31264"/>
            <a:ext cx="8229600" cy="1481328"/>
          </a:xfrm>
        </p:spPr>
        <p:txBody>
          <a:bodyPr/>
          <a:lstStyle/>
          <a:p>
            <a:r>
              <a:rPr dirty="0" err="1">
                <a:solidFill>
                  <a:schemeClr val="tx2"/>
                </a:solidFill>
              </a:rPr>
              <a:t>الخلاصة</a:t>
            </a:r>
            <a:endParaRPr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96768"/>
            <a:ext cx="8229600" cy="2973735"/>
          </a:xfrm>
        </p:spPr>
        <p:txBody>
          <a:bodyPr/>
          <a:lstStyle/>
          <a:p>
            <a:pPr algn="r" rtl="1"/>
            <a:r>
              <a:rPr dirty="0">
                <a:solidFill>
                  <a:schemeClr val="tx2"/>
                </a:solidFill>
              </a:rPr>
              <a:t>✔ </a:t>
            </a:r>
            <a:r>
              <a:rPr dirty="0" err="1">
                <a:solidFill>
                  <a:schemeClr val="tx2"/>
                </a:solidFill>
              </a:rPr>
              <a:t>أساس</a:t>
            </a:r>
            <a:r>
              <a:rPr dirty="0">
                <a:solidFill>
                  <a:schemeClr val="tx2"/>
                </a:solidFill>
              </a:rPr>
              <a:t> الديمقراطية</a:t>
            </a:r>
          </a:p>
          <a:p>
            <a:pPr algn="r" rtl="1"/>
            <a:r>
              <a:rPr dirty="0">
                <a:solidFill>
                  <a:schemeClr val="tx2"/>
                </a:solidFill>
              </a:rPr>
              <a:t>✔ </a:t>
            </a:r>
            <a:r>
              <a:rPr dirty="0" err="1">
                <a:solidFill>
                  <a:schemeClr val="tx2"/>
                </a:solidFill>
              </a:rPr>
              <a:t>ضمان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تمثيل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حقيقي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>
                <a:solidFill>
                  <a:schemeClr val="tx2"/>
                </a:solidFill>
              </a:rPr>
              <a:t>✔ </a:t>
            </a:r>
            <a:r>
              <a:rPr dirty="0" err="1">
                <a:solidFill>
                  <a:schemeClr val="tx2"/>
                </a:solidFill>
              </a:rPr>
              <a:t>حجر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الأساس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لثقة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المواطنين</a:t>
            </a:r>
            <a:endParaRPr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6CB682-1AFB-ABEE-B4C6-98E78B6D25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34593"/>
            <a:ext cx="1524132" cy="13503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0576"/>
            <a:ext cx="8375970" cy="1102740"/>
          </a:xfrm>
        </p:spPr>
        <p:txBody>
          <a:bodyPr>
            <a:normAutofit/>
          </a:bodyPr>
          <a:lstStyle/>
          <a:p>
            <a:r>
              <a:rPr dirty="0" err="1">
                <a:solidFill>
                  <a:schemeClr val="tx2"/>
                </a:solidFill>
              </a:rPr>
              <a:t>مفهوم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lang="ar-LB" dirty="0">
                <a:solidFill>
                  <a:schemeClr val="tx2"/>
                </a:solidFill>
              </a:rPr>
              <a:t>نز</a:t>
            </a:r>
            <a:r>
              <a:rPr dirty="0" err="1">
                <a:solidFill>
                  <a:schemeClr val="tx2"/>
                </a:solidFill>
              </a:rPr>
              <a:t>اهة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الانتخابات</a:t>
            </a:r>
            <a:endParaRPr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96768"/>
            <a:ext cx="8229600" cy="3029395"/>
          </a:xfrm>
        </p:spPr>
        <p:txBody>
          <a:bodyPr/>
          <a:lstStyle/>
          <a:p>
            <a:pPr algn="r" rtl="1"/>
            <a:r>
              <a:rPr dirty="0" err="1">
                <a:solidFill>
                  <a:schemeClr val="tx2"/>
                </a:solidFill>
              </a:rPr>
              <a:t>احترام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القانون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الانتخابي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منع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التزوير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ضمان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حياد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الإدارة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تكافؤ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الفرص</a:t>
            </a:r>
            <a:endParaRPr dirty="0">
              <a:solidFill>
                <a:schemeClr val="tx2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FFB8FE-85D0-BD9A-7AE3-F09606C037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9038" y="92075"/>
            <a:ext cx="1524132" cy="128562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75737"/>
            <a:ext cx="8229600" cy="1023495"/>
          </a:xfrm>
        </p:spPr>
        <p:txBody>
          <a:bodyPr>
            <a:normAutofit/>
          </a:bodyPr>
          <a:lstStyle/>
          <a:p>
            <a:r>
              <a:rPr dirty="0" err="1">
                <a:solidFill>
                  <a:schemeClr val="tx2"/>
                </a:solidFill>
              </a:rPr>
              <a:t>مفهوم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شفافية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الانتخابات</a:t>
            </a:r>
            <a:endParaRPr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429001"/>
            <a:ext cx="7924932" cy="2630424"/>
          </a:xfrm>
        </p:spPr>
        <p:txBody>
          <a:bodyPr/>
          <a:lstStyle/>
          <a:p>
            <a:pPr algn="r" rtl="1"/>
            <a:r>
              <a:rPr dirty="0" err="1">
                <a:solidFill>
                  <a:schemeClr val="tx2"/>
                </a:solidFill>
              </a:rPr>
              <a:t>وضوح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الإجراءات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إعلان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النتائج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بوضوح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إمكانية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المراقبة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المساءلة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القانونية</a:t>
            </a:r>
            <a:endParaRPr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E48240-1438-F21E-7DA0-6982DCEB72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34593"/>
            <a:ext cx="1524132" cy="135036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816" y="1694688"/>
            <a:ext cx="7699248" cy="1048512"/>
          </a:xfrm>
        </p:spPr>
        <p:txBody>
          <a:bodyPr>
            <a:normAutofit/>
          </a:bodyPr>
          <a:lstStyle/>
          <a:p>
            <a:r>
              <a:rPr dirty="0" err="1">
                <a:solidFill>
                  <a:schemeClr val="tx2"/>
                </a:solidFill>
              </a:rPr>
              <a:t>الفرق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بين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النزاهة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والشفافية</a:t>
            </a:r>
            <a:endParaRPr dirty="0">
              <a:solidFill>
                <a:schemeClr val="tx2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495774"/>
              </p:ext>
            </p:extLst>
          </p:nvPr>
        </p:nvGraphicFramePr>
        <p:xfrm>
          <a:off x="914400" y="3279648"/>
          <a:ext cx="7315200" cy="2913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88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6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8472">
                <a:tc>
                  <a:txBody>
                    <a:bodyPr/>
                    <a:lstStyle/>
                    <a:p>
                      <a:pPr algn="ctr"/>
                      <a:r>
                        <a:rPr dirty="0" err="1"/>
                        <a:t>النزاهة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dirty="0" err="1"/>
                        <a:t>الشفافية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8472">
                <a:tc>
                  <a:txBody>
                    <a:bodyPr/>
                    <a:lstStyle/>
                    <a:p>
                      <a:pPr algn="r" rtl="1"/>
                      <a:r>
                        <a:t>تتعلق بعدالة العملية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dirty="0" err="1"/>
                        <a:t>تتعلق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بوضوح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العملية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8472">
                <a:tc>
                  <a:txBody>
                    <a:bodyPr/>
                    <a:lstStyle/>
                    <a:p>
                      <a:pPr algn="r" rtl="1"/>
                      <a:r>
                        <a:t>منع التلاعب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dirty="0" err="1"/>
                        <a:t>إتاحة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المعلومات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8472">
                <a:tc>
                  <a:txBody>
                    <a:bodyPr/>
                    <a:lstStyle/>
                    <a:p>
                      <a:pPr algn="r" rtl="1"/>
                      <a:r>
                        <a:rPr dirty="0" err="1"/>
                        <a:t>تطبيق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القانون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dirty="0" err="1"/>
                        <a:t>إظهار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تطبيق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القانون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FF40C13B-6E92-3FB1-0C2F-D3D4DE5125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34593"/>
            <a:ext cx="1524132" cy="135036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36064"/>
            <a:ext cx="8229600" cy="1036320"/>
          </a:xfrm>
        </p:spPr>
        <p:txBody>
          <a:bodyPr>
            <a:normAutofit/>
          </a:bodyPr>
          <a:lstStyle/>
          <a:p>
            <a:r>
              <a:rPr dirty="0" err="1">
                <a:solidFill>
                  <a:schemeClr val="tx2"/>
                </a:solidFill>
              </a:rPr>
              <a:t>مراحل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العملية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الانتخابية</a:t>
            </a:r>
            <a:endParaRPr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296" y="3212592"/>
            <a:ext cx="8229600" cy="2913571"/>
          </a:xfrm>
        </p:spPr>
        <p:txBody>
          <a:bodyPr/>
          <a:lstStyle/>
          <a:p>
            <a:pPr algn="r" rtl="1"/>
            <a:r>
              <a:rPr dirty="0" err="1">
                <a:solidFill>
                  <a:schemeClr val="tx2"/>
                </a:solidFill>
              </a:rPr>
              <a:t>مرحلة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ما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قبل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الانتخابات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يوم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الاقتراع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الفرز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وإعلان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النتائج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الطعون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والمراجعات</a:t>
            </a:r>
            <a:endParaRPr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4037E9-B0D6-D6CD-CF06-7B1E8614B3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34593"/>
            <a:ext cx="1524132" cy="135036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732" y="2197503"/>
            <a:ext cx="8229600" cy="1112627"/>
          </a:xfrm>
        </p:spPr>
        <p:txBody>
          <a:bodyPr>
            <a:normAutofit/>
          </a:bodyPr>
          <a:lstStyle/>
          <a:p>
            <a:r>
              <a:rPr dirty="0" err="1">
                <a:solidFill>
                  <a:schemeClr val="tx2"/>
                </a:solidFill>
              </a:rPr>
              <a:t>متطلبات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مرحلة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ما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قبل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الانتخابات</a:t>
            </a:r>
            <a:endParaRPr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47870"/>
            <a:ext cx="8229600" cy="2614869"/>
          </a:xfrm>
        </p:spPr>
        <p:txBody>
          <a:bodyPr>
            <a:normAutofit/>
          </a:bodyPr>
          <a:lstStyle/>
          <a:p>
            <a:pPr algn="r" rtl="1"/>
            <a:r>
              <a:rPr dirty="0" err="1">
                <a:solidFill>
                  <a:schemeClr val="tx2"/>
                </a:solidFill>
              </a:rPr>
              <a:t>تحديث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لوائح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الشطب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تنظيم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الحملات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ضبط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الإنفاق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الانتخابي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توعية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الناخبين</a:t>
            </a:r>
            <a:endParaRPr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AA2D167-2B3D-A70E-9893-41B1CB5664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34593"/>
            <a:ext cx="1524132" cy="135036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993648"/>
          </a:xfrm>
        </p:spPr>
        <p:txBody>
          <a:bodyPr>
            <a:normAutofit/>
          </a:bodyPr>
          <a:lstStyle/>
          <a:p>
            <a:r>
              <a:rPr dirty="0" err="1">
                <a:solidFill>
                  <a:schemeClr val="tx2"/>
                </a:solidFill>
              </a:rPr>
              <a:t>نزاهة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يوم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الاقتراع</a:t>
            </a:r>
            <a:endParaRPr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30752"/>
            <a:ext cx="8229600" cy="2395411"/>
          </a:xfrm>
        </p:spPr>
        <p:txBody>
          <a:bodyPr/>
          <a:lstStyle/>
          <a:p>
            <a:pPr algn="r" rtl="1"/>
            <a:r>
              <a:rPr dirty="0" err="1">
                <a:solidFill>
                  <a:schemeClr val="tx2"/>
                </a:solidFill>
              </a:rPr>
              <a:t>سرية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التصويت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منع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الضغط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على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الناخبين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منع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الدعاية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داخل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المراكز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تنظيم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عملية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الاقتراع</a:t>
            </a:r>
            <a:endParaRPr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31F525-91C7-BF9D-A4BA-581696FA7D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34593"/>
            <a:ext cx="1524132" cy="135036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82368"/>
            <a:ext cx="8229600" cy="1246632"/>
          </a:xfrm>
        </p:spPr>
        <p:txBody>
          <a:bodyPr>
            <a:normAutofit/>
          </a:bodyPr>
          <a:lstStyle/>
          <a:p>
            <a:r>
              <a:rPr dirty="0" err="1">
                <a:solidFill>
                  <a:schemeClr val="tx2"/>
                </a:solidFill>
              </a:rPr>
              <a:t>الشفافية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في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الفرز</a:t>
            </a:r>
            <a:endParaRPr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57601"/>
            <a:ext cx="8229600" cy="2377440"/>
          </a:xfrm>
        </p:spPr>
        <p:txBody>
          <a:bodyPr>
            <a:normAutofit/>
          </a:bodyPr>
          <a:lstStyle/>
          <a:p>
            <a:pPr algn="r" rtl="1"/>
            <a:r>
              <a:rPr dirty="0" err="1">
                <a:solidFill>
                  <a:schemeClr val="tx2"/>
                </a:solidFill>
              </a:rPr>
              <a:t>فرز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علني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حضور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مراقبين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توثيق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النتائج</a:t>
            </a:r>
            <a:endParaRPr dirty="0">
              <a:solidFill>
                <a:schemeClr val="tx2"/>
              </a:solidFill>
            </a:endParaRPr>
          </a:p>
          <a:p>
            <a:pPr algn="r" rtl="1"/>
            <a:r>
              <a:rPr dirty="0" err="1">
                <a:solidFill>
                  <a:schemeClr val="tx2"/>
                </a:solidFill>
              </a:rPr>
              <a:t>نشر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الأرقام</a:t>
            </a:r>
            <a:r>
              <a:rPr dirty="0">
                <a:solidFill>
                  <a:schemeClr val="tx2"/>
                </a:solidFill>
              </a:rPr>
              <a:t> </a:t>
            </a:r>
            <a:r>
              <a:rPr dirty="0" err="1">
                <a:solidFill>
                  <a:schemeClr val="tx2"/>
                </a:solidFill>
              </a:rPr>
              <a:t>بدقة</a:t>
            </a:r>
            <a:endParaRPr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ADF1D7-2D90-7D8F-2809-1398695D0E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34593"/>
            <a:ext cx="1524132" cy="13503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273</Words>
  <Application>Microsoft Office PowerPoint</Application>
  <PresentationFormat>On-screen Show (4:3)</PresentationFormat>
  <Paragraphs>97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PowerPoint Presentation</vt:lpstr>
      <vt:lpstr>مقدمة</vt:lpstr>
      <vt:lpstr>مفهوم نزاهة الانتخابات</vt:lpstr>
      <vt:lpstr>مفهوم شفافية الانتخابات</vt:lpstr>
      <vt:lpstr>الفرق بين النزاهة والشفافية</vt:lpstr>
      <vt:lpstr>مراحل العملية الانتخابية</vt:lpstr>
      <vt:lpstr>متطلبات مرحلة ما قبل الانتخابات</vt:lpstr>
      <vt:lpstr>نزاهة يوم الاقتراع</vt:lpstr>
      <vt:lpstr>الشفافية في الفرز</vt:lpstr>
      <vt:lpstr>دور المجتمع المدني</vt:lpstr>
      <vt:lpstr>دور لادي في تعزيز النزاهة</vt:lpstr>
      <vt:lpstr>آلية المراقبة لدى لادي</vt:lpstr>
      <vt:lpstr>أبرز المخالفات التي يتم رصدها</vt:lpstr>
      <vt:lpstr>التحديات في لبنان</vt:lpstr>
      <vt:lpstr>أهمية استقلالية هيئة الإشراف</vt:lpstr>
      <vt:lpstr>أهمية مشاركة الشباب</vt:lpstr>
      <vt:lpstr>أثر النزاهة على الاستقرار السياسي</vt:lpstr>
      <vt:lpstr>معايير دولية للانتخابات النزيهة</vt:lpstr>
      <vt:lpstr>توصيات لتعزيز الشفافية</vt:lpstr>
      <vt:lpstr>الخلاصة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User</dc:creator>
  <cp:keywords/>
  <dc:description>generated using python-pptx</dc:description>
  <cp:lastModifiedBy>User</cp:lastModifiedBy>
  <cp:revision>3</cp:revision>
  <dcterms:created xsi:type="dcterms:W3CDTF">2013-01-27T09:14:16Z</dcterms:created>
  <dcterms:modified xsi:type="dcterms:W3CDTF">2026-02-20T08:40:55Z</dcterms:modified>
  <cp:category/>
</cp:coreProperties>
</file>