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8" r:id="rId3"/>
    <p:sldId id="259" r:id="rId4"/>
    <p:sldId id="263" r:id="rId5"/>
    <p:sldId id="264" r:id="rId6"/>
    <p:sldId id="265" r:id="rId7"/>
    <p:sldId id="260" r:id="rId8"/>
    <p:sldId id="261" r:id="rId9"/>
    <p:sldId id="262"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CB908A-79EC-4B63-A70C-5CA50AC5133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ECE7F2D6-84C0-47F5-8A67-402C23F7E352}">
      <dgm:prSet phldrT="[Text]"/>
      <dgm:spPr/>
      <dgm:t>
        <a:bodyPr/>
        <a:lstStyle/>
        <a:p>
          <a:r>
            <a:rPr lang="ar-LB" dirty="0" smtClean="0"/>
            <a:t>1</a:t>
          </a:r>
          <a:endParaRPr lang="en-US" dirty="0"/>
        </a:p>
      </dgm:t>
    </dgm:pt>
    <dgm:pt modelId="{4C875A01-28C4-4C2E-8D6B-92B3017B248C}" type="parTrans" cxnId="{940463E5-AC14-4161-9D1B-87BA128396AC}">
      <dgm:prSet/>
      <dgm:spPr/>
      <dgm:t>
        <a:bodyPr/>
        <a:lstStyle/>
        <a:p>
          <a:endParaRPr lang="en-US"/>
        </a:p>
      </dgm:t>
    </dgm:pt>
    <dgm:pt modelId="{A0B646DD-EA9E-4D3B-9FCB-537A33F7068A}" type="sibTrans" cxnId="{940463E5-AC14-4161-9D1B-87BA128396AC}">
      <dgm:prSet/>
      <dgm:spPr/>
      <dgm:t>
        <a:bodyPr/>
        <a:lstStyle/>
        <a:p>
          <a:endParaRPr lang="en-US"/>
        </a:p>
      </dgm:t>
    </dgm:pt>
    <dgm:pt modelId="{3BF37CFF-8943-44C8-B3EE-2AB5D1BDDDA0}">
      <dgm:prSet phldrT="[Text]"/>
      <dgm:spPr/>
      <dgm:t>
        <a:bodyPr/>
        <a:lstStyle/>
        <a:p>
          <a:pPr rtl="1"/>
          <a:r>
            <a:rPr lang="ar-LB" dirty="0" smtClean="0"/>
            <a:t>اقتراح / مشروع	</a:t>
          </a:r>
          <a:endParaRPr lang="en-US" dirty="0"/>
        </a:p>
      </dgm:t>
    </dgm:pt>
    <dgm:pt modelId="{A9290C34-190A-4AC0-9765-4D7EC18169FF}" type="parTrans" cxnId="{0D3504D3-8DB1-44CB-9799-086FC0E1E183}">
      <dgm:prSet/>
      <dgm:spPr/>
      <dgm:t>
        <a:bodyPr/>
        <a:lstStyle/>
        <a:p>
          <a:endParaRPr lang="en-US"/>
        </a:p>
      </dgm:t>
    </dgm:pt>
    <dgm:pt modelId="{619CB93D-AC4F-487A-9EBB-192DD853816A}" type="sibTrans" cxnId="{0D3504D3-8DB1-44CB-9799-086FC0E1E183}">
      <dgm:prSet/>
      <dgm:spPr/>
      <dgm:t>
        <a:bodyPr/>
        <a:lstStyle/>
        <a:p>
          <a:endParaRPr lang="en-US"/>
        </a:p>
      </dgm:t>
    </dgm:pt>
    <dgm:pt modelId="{8A80836A-7316-4591-BF95-CD24A66E27DF}">
      <dgm:prSet phldrT="[Text]"/>
      <dgm:spPr/>
      <dgm:t>
        <a:bodyPr/>
        <a:lstStyle/>
        <a:p>
          <a:r>
            <a:rPr lang="ar-LB" dirty="0" smtClean="0"/>
            <a:t>2</a:t>
          </a:r>
          <a:endParaRPr lang="en-US" dirty="0"/>
        </a:p>
      </dgm:t>
    </dgm:pt>
    <dgm:pt modelId="{A3641F88-6771-448B-A5C5-499739A09B80}" type="parTrans" cxnId="{EA9538EB-3D95-4421-AD0F-2D4AA881D05B}">
      <dgm:prSet/>
      <dgm:spPr/>
      <dgm:t>
        <a:bodyPr/>
        <a:lstStyle/>
        <a:p>
          <a:endParaRPr lang="en-US"/>
        </a:p>
      </dgm:t>
    </dgm:pt>
    <dgm:pt modelId="{FAD83660-CE97-44B5-B5A4-D82FD9D36C87}" type="sibTrans" cxnId="{EA9538EB-3D95-4421-AD0F-2D4AA881D05B}">
      <dgm:prSet/>
      <dgm:spPr/>
      <dgm:t>
        <a:bodyPr/>
        <a:lstStyle/>
        <a:p>
          <a:endParaRPr lang="en-US"/>
        </a:p>
      </dgm:t>
    </dgm:pt>
    <dgm:pt modelId="{EC6F0AF0-CCD6-4179-9AFB-C7FEF7D76190}">
      <dgm:prSet phldrT="[Text]"/>
      <dgm:spPr/>
      <dgm:t>
        <a:bodyPr/>
        <a:lstStyle/>
        <a:p>
          <a:pPr rtl="1"/>
          <a:r>
            <a:rPr lang="ar-LB" dirty="0" smtClean="0"/>
            <a:t>إحالة الى اللجنة المختصة</a:t>
          </a:r>
          <a:endParaRPr lang="en-US" dirty="0"/>
        </a:p>
      </dgm:t>
    </dgm:pt>
    <dgm:pt modelId="{A419E752-11F2-440F-A9F2-59F1D6AA99C7}" type="parTrans" cxnId="{76969648-E8B3-4E41-AEEA-B5B806AF4200}">
      <dgm:prSet/>
      <dgm:spPr/>
      <dgm:t>
        <a:bodyPr/>
        <a:lstStyle/>
        <a:p>
          <a:endParaRPr lang="en-US"/>
        </a:p>
      </dgm:t>
    </dgm:pt>
    <dgm:pt modelId="{A21B29E5-B7D8-479B-9BF2-448A26E979A1}" type="sibTrans" cxnId="{76969648-E8B3-4E41-AEEA-B5B806AF4200}">
      <dgm:prSet/>
      <dgm:spPr/>
      <dgm:t>
        <a:bodyPr/>
        <a:lstStyle/>
        <a:p>
          <a:endParaRPr lang="en-US"/>
        </a:p>
      </dgm:t>
    </dgm:pt>
    <dgm:pt modelId="{37E8CC38-49AC-4B73-8D42-14AC826A2A5D}">
      <dgm:prSet phldrT="[Text]"/>
      <dgm:spPr/>
      <dgm:t>
        <a:bodyPr/>
        <a:lstStyle/>
        <a:p>
          <a:pPr rtl="1"/>
          <a:r>
            <a:rPr lang="ar-LB" dirty="0" smtClean="0"/>
            <a:t>تقرير اللجنة المختصة</a:t>
          </a:r>
          <a:endParaRPr lang="en-US" dirty="0"/>
        </a:p>
      </dgm:t>
    </dgm:pt>
    <dgm:pt modelId="{A2099359-3ED9-4E34-858D-DEEDCE6F726C}" type="parTrans" cxnId="{96EE6057-627F-49E8-82B6-987C474F2F99}">
      <dgm:prSet/>
      <dgm:spPr/>
      <dgm:t>
        <a:bodyPr/>
        <a:lstStyle/>
        <a:p>
          <a:endParaRPr lang="en-US"/>
        </a:p>
      </dgm:t>
    </dgm:pt>
    <dgm:pt modelId="{AB76846A-2F89-4B1B-B140-905759FCA386}" type="sibTrans" cxnId="{96EE6057-627F-49E8-82B6-987C474F2F99}">
      <dgm:prSet/>
      <dgm:spPr/>
      <dgm:t>
        <a:bodyPr/>
        <a:lstStyle/>
        <a:p>
          <a:endParaRPr lang="en-US"/>
        </a:p>
      </dgm:t>
    </dgm:pt>
    <dgm:pt modelId="{7D4A0E6F-8A99-4277-A054-F222B0001CE2}">
      <dgm:prSet phldrT="[Text]"/>
      <dgm:spPr/>
      <dgm:t>
        <a:bodyPr/>
        <a:lstStyle/>
        <a:p>
          <a:r>
            <a:rPr lang="ar-LB" dirty="0" smtClean="0"/>
            <a:t>3</a:t>
          </a:r>
          <a:endParaRPr lang="en-US" dirty="0"/>
        </a:p>
      </dgm:t>
    </dgm:pt>
    <dgm:pt modelId="{1917F943-7323-4C41-AC29-35DC7596D49F}" type="parTrans" cxnId="{89DDADB8-9E41-4896-AF8C-0ADD950CE18D}">
      <dgm:prSet/>
      <dgm:spPr/>
      <dgm:t>
        <a:bodyPr/>
        <a:lstStyle/>
        <a:p>
          <a:endParaRPr lang="en-US"/>
        </a:p>
      </dgm:t>
    </dgm:pt>
    <dgm:pt modelId="{5BCC8280-A2AA-420F-981E-6BD853585132}" type="sibTrans" cxnId="{89DDADB8-9E41-4896-AF8C-0ADD950CE18D}">
      <dgm:prSet/>
      <dgm:spPr/>
      <dgm:t>
        <a:bodyPr/>
        <a:lstStyle/>
        <a:p>
          <a:endParaRPr lang="en-US"/>
        </a:p>
      </dgm:t>
    </dgm:pt>
    <dgm:pt modelId="{A54FECF6-EF7B-4AB5-94FA-0B0D13605167}">
      <dgm:prSet phldrT="[Text]"/>
      <dgm:spPr/>
      <dgm:t>
        <a:bodyPr/>
        <a:lstStyle/>
        <a:p>
          <a:pPr rtl="1"/>
          <a:r>
            <a:rPr lang="ar-LB" dirty="0" smtClean="0"/>
            <a:t>الهيئة العامة	</a:t>
          </a:r>
          <a:endParaRPr lang="en-US" dirty="0"/>
        </a:p>
      </dgm:t>
    </dgm:pt>
    <dgm:pt modelId="{40D9B7FB-A844-44F9-AA6D-2DB6073C83F1}" type="parTrans" cxnId="{A7106AEA-B047-4120-8FE8-220566F5C6D8}">
      <dgm:prSet/>
      <dgm:spPr/>
      <dgm:t>
        <a:bodyPr/>
        <a:lstStyle/>
        <a:p>
          <a:endParaRPr lang="en-US"/>
        </a:p>
      </dgm:t>
    </dgm:pt>
    <dgm:pt modelId="{1B9A458C-9621-4FF5-BE8D-53CDD2CD3D65}" type="sibTrans" cxnId="{A7106AEA-B047-4120-8FE8-220566F5C6D8}">
      <dgm:prSet/>
      <dgm:spPr/>
      <dgm:t>
        <a:bodyPr/>
        <a:lstStyle/>
        <a:p>
          <a:endParaRPr lang="en-US"/>
        </a:p>
      </dgm:t>
    </dgm:pt>
    <dgm:pt modelId="{33053936-2CFF-4E5F-9E2A-1BB653BE1C49}">
      <dgm:prSet phldrT="[Text]"/>
      <dgm:spPr/>
      <dgm:t>
        <a:bodyPr/>
        <a:lstStyle/>
        <a:p>
          <a:pPr rtl="1"/>
          <a:r>
            <a:rPr lang="ar-LB" dirty="0" smtClean="0"/>
            <a:t>مناقشة وتصويت</a:t>
          </a:r>
          <a:endParaRPr lang="en-US" dirty="0"/>
        </a:p>
      </dgm:t>
    </dgm:pt>
    <dgm:pt modelId="{6FBC5D63-8F03-4A7C-A6F6-6BEA22AF0CF8}" type="parTrans" cxnId="{38170C2F-1C4D-46EF-BD69-E39B79EBC0EE}">
      <dgm:prSet/>
      <dgm:spPr/>
      <dgm:t>
        <a:bodyPr/>
        <a:lstStyle/>
        <a:p>
          <a:endParaRPr lang="en-US"/>
        </a:p>
      </dgm:t>
    </dgm:pt>
    <dgm:pt modelId="{BA9E7097-6DD1-457F-A448-2FD3D0229BE3}" type="sibTrans" cxnId="{38170C2F-1C4D-46EF-BD69-E39B79EBC0EE}">
      <dgm:prSet/>
      <dgm:spPr/>
      <dgm:t>
        <a:bodyPr/>
        <a:lstStyle/>
        <a:p>
          <a:endParaRPr lang="en-US"/>
        </a:p>
      </dgm:t>
    </dgm:pt>
    <dgm:pt modelId="{14E69503-BB3D-4D86-9806-8B459689EF34}">
      <dgm:prSet/>
      <dgm:spPr/>
      <dgm:t>
        <a:bodyPr/>
        <a:lstStyle/>
        <a:p>
          <a:r>
            <a:rPr lang="ar-LB" dirty="0" smtClean="0"/>
            <a:t>4</a:t>
          </a:r>
          <a:endParaRPr lang="en-US" dirty="0"/>
        </a:p>
      </dgm:t>
    </dgm:pt>
    <dgm:pt modelId="{6C47D409-E7E4-4C56-982B-ECDE9A6B4762}" type="parTrans" cxnId="{0DC5CE35-BE22-4E8B-A40C-6943A685332F}">
      <dgm:prSet/>
      <dgm:spPr/>
      <dgm:t>
        <a:bodyPr/>
        <a:lstStyle/>
        <a:p>
          <a:endParaRPr lang="en-US"/>
        </a:p>
      </dgm:t>
    </dgm:pt>
    <dgm:pt modelId="{B9B9A590-9662-4BE2-BF66-C9C1BC5EEF00}" type="sibTrans" cxnId="{0DC5CE35-BE22-4E8B-A40C-6943A685332F}">
      <dgm:prSet/>
      <dgm:spPr/>
      <dgm:t>
        <a:bodyPr/>
        <a:lstStyle/>
        <a:p>
          <a:endParaRPr lang="en-US"/>
        </a:p>
      </dgm:t>
    </dgm:pt>
    <dgm:pt modelId="{04B67FEF-B518-404F-B562-B8826E81871B}">
      <dgm:prSet/>
      <dgm:spPr/>
      <dgm:t>
        <a:bodyPr/>
        <a:lstStyle/>
        <a:p>
          <a:pPr rtl="1"/>
          <a:r>
            <a:rPr lang="ar-LB" dirty="0" smtClean="0"/>
            <a:t>توقيع رئيس الجمهورية</a:t>
          </a:r>
          <a:endParaRPr lang="en-US" dirty="0"/>
        </a:p>
      </dgm:t>
    </dgm:pt>
    <dgm:pt modelId="{6C74849F-7ED6-4934-B3ED-E84232D95056}" type="parTrans" cxnId="{9D44AF30-8CF2-439A-BDEA-D8565330A5ED}">
      <dgm:prSet/>
      <dgm:spPr/>
      <dgm:t>
        <a:bodyPr/>
        <a:lstStyle/>
        <a:p>
          <a:endParaRPr lang="en-US"/>
        </a:p>
      </dgm:t>
    </dgm:pt>
    <dgm:pt modelId="{5B6A2764-2C76-49B0-B858-71F8CCD3226B}" type="sibTrans" cxnId="{9D44AF30-8CF2-439A-BDEA-D8565330A5ED}">
      <dgm:prSet/>
      <dgm:spPr/>
      <dgm:t>
        <a:bodyPr/>
        <a:lstStyle/>
        <a:p>
          <a:endParaRPr lang="en-US"/>
        </a:p>
      </dgm:t>
    </dgm:pt>
    <dgm:pt modelId="{0F542B96-505E-4F98-987D-F4B750120F79}">
      <dgm:prSet/>
      <dgm:spPr/>
      <dgm:t>
        <a:bodyPr/>
        <a:lstStyle/>
        <a:p>
          <a:pPr rtl="1"/>
          <a:r>
            <a:rPr lang="ar-LB" dirty="0" smtClean="0"/>
            <a:t>نشره في الجريدة الرسمية</a:t>
          </a:r>
          <a:endParaRPr lang="en-US" dirty="0"/>
        </a:p>
      </dgm:t>
    </dgm:pt>
    <dgm:pt modelId="{464D1553-3669-4541-9DC0-5DA729470D6F}" type="parTrans" cxnId="{6F8E0884-7DB7-44FC-B7CC-AC41E11CEF0E}">
      <dgm:prSet/>
      <dgm:spPr/>
      <dgm:t>
        <a:bodyPr/>
        <a:lstStyle/>
        <a:p>
          <a:endParaRPr lang="en-US"/>
        </a:p>
      </dgm:t>
    </dgm:pt>
    <dgm:pt modelId="{B090B171-07BF-4003-89CD-D484B4E1A79E}" type="sibTrans" cxnId="{6F8E0884-7DB7-44FC-B7CC-AC41E11CEF0E}">
      <dgm:prSet/>
      <dgm:spPr/>
      <dgm:t>
        <a:bodyPr/>
        <a:lstStyle/>
        <a:p>
          <a:endParaRPr lang="en-US"/>
        </a:p>
      </dgm:t>
    </dgm:pt>
    <dgm:pt modelId="{AEBB7CF3-06FF-4464-B246-E51A848CE780}" type="pres">
      <dgm:prSet presAssocID="{91CB908A-79EC-4B63-A70C-5CA50AC51330}" presName="linearFlow" presStyleCnt="0">
        <dgm:presLayoutVars>
          <dgm:dir/>
          <dgm:animLvl val="lvl"/>
          <dgm:resizeHandles val="exact"/>
        </dgm:presLayoutVars>
      </dgm:prSet>
      <dgm:spPr/>
      <dgm:t>
        <a:bodyPr/>
        <a:lstStyle/>
        <a:p>
          <a:endParaRPr lang="en-US"/>
        </a:p>
      </dgm:t>
    </dgm:pt>
    <dgm:pt modelId="{5C32911D-0F18-4CE7-95CC-25E67988588B}" type="pres">
      <dgm:prSet presAssocID="{ECE7F2D6-84C0-47F5-8A67-402C23F7E352}" presName="composite" presStyleCnt="0"/>
      <dgm:spPr/>
    </dgm:pt>
    <dgm:pt modelId="{48925ACE-ECAD-4E8E-B177-4FD0DF33473B}" type="pres">
      <dgm:prSet presAssocID="{ECE7F2D6-84C0-47F5-8A67-402C23F7E352}" presName="parentText" presStyleLbl="alignNode1" presStyleIdx="0" presStyleCnt="4">
        <dgm:presLayoutVars>
          <dgm:chMax val="1"/>
          <dgm:bulletEnabled val="1"/>
        </dgm:presLayoutVars>
      </dgm:prSet>
      <dgm:spPr/>
      <dgm:t>
        <a:bodyPr/>
        <a:lstStyle/>
        <a:p>
          <a:endParaRPr lang="en-US"/>
        </a:p>
      </dgm:t>
    </dgm:pt>
    <dgm:pt modelId="{6E5225A3-0EB9-430E-A098-9BC9C3CEAADE}" type="pres">
      <dgm:prSet presAssocID="{ECE7F2D6-84C0-47F5-8A67-402C23F7E352}" presName="descendantText" presStyleLbl="alignAcc1" presStyleIdx="0" presStyleCnt="4">
        <dgm:presLayoutVars>
          <dgm:bulletEnabled val="1"/>
        </dgm:presLayoutVars>
      </dgm:prSet>
      <dgm:spPr/>
      <dgm:t>
        <a:bodyPr/>
        <a:lstStyle/>
        <a:p>
          <a:endParaRPr lang="en-US"/>
        </a:p>
      </dgm:t>
    </dgm:pt>
    <dgm:pt modelId="{1175D781-3E16-479E-A5D3-C9F091F2B549}" type="pres">
      <dgm:prSet presAssocID="{A0B646DD-EA9E-4D3B-9FCB-537A33F7068A}" presName="sp" presStyleCnt="0"/>
      <dgm:spPr/>
    </dgm:pt>
    <dgm:pt modelId="{87E31E11-06E0-4408-9ABF-B0BC985B1594}" type="pres">
      <dgm:prSet presAssocID="{8A80836A-7316-4591-BF95-CD24A66E27DF}" presName="composite" presStyleCnt="0"/>
      <dgm:spPr/>
    </dgm:pt>
    <dgm:pt modelId="{F04CFDF0-57F4-4430-8DAA-57AB4672C634}" type="pres">
      <dgm:prSet presAssocID="{8A80836A-7316-4591-BF95-CD24A66E27DF}" presName="parentText" presStyleLbl="alignNode1" presStyleIdx="1" presStyleCnt="4">
        <dgm:presLayoutVars>
          <dgm:chMax val="1"/>
          <dgm:bulletEnabled val="1"/>
        </dgm:presLayoutVars>
      </dgm:prSet>
      <dgm:spPr/>
      <dgm:t>
        <a:bodyPr/>
        <a:lstStyle/>
        <a:p>
          <a:endParaRPr lang="en-US"/>
        </a:p>
      </dgm:t>
    </dgm:pt>
    <dgm:pt modelId="{D9F13065-50D0-4982-9F01-50BF71319FD3}" type="pres">
      <dgm:prSet presAssocID="{8A80836A-7316-4591-BF95-CD24A66E27DF}" presName="descendantText" presStyleLbl="alignAcc1" presStyleIdx="1" presStyleCnt="4">
        <dgm:presLayoutVars>
          <dgm:bulletEnabled val="1"/>
        </dgm:presLayoutVars>
      </dgm:prSet>
      <dgm:spPr/>
      <dgm:t>
        <a:bodyPr/>
        <a:lstStyle/>
        <a:p>
          <a:endParaRPr lang="en-US"/>
        </a:p>
      </dgm:t>
    </dgm:pt>
    <dgm:pt modelId="{17368BCB-0101-4530-8080-FA1CE23B92F2}" type="pres">
      <dgm:prSet presAssocID="{FAD83660-CE97-44B5-B5A4-D82FD9D36C87}" presName="sp" presStyleCnt="0"/>
      <dgm:spPr/>
    </dgm:pt>
    <dgm:pt modelId="{11101BB2-0309-4025-A505-4AD2F58F1AE4}" type="pres">
      <dgm:prSet presAssocID="{7D4A0E6F-8A99-4277-A054-F222B0001CE2}" presName="composite" presStyleCnt="0"/>
      <dgm:spPr/>
    </dgm:pt>
    <dgm:pt modelId="{147453D2-B333-45C4-B0DA-F8855B6B4EC2}" type="pres">
      <dgm:prSet presAssocID="{7D4A0E6F-8A99-4277-A054-F222B0001CE2}" presName="parentText" presStyleLbl="alignNode1" presStyleIdx="2" presStyleCnt="4">
        <dgm:presLayoutVars>
          <dgm:chMax val="1"/>
          <dgm:bulletEnabled val="1"/>
        </dgm:presLayoutVars>
      </dgm:prSet>
      <dgm:spPr/>
      <dgm:t>
        <a:bodyPr/>
        <a:lstStyle/>
        <a:p>
          <a:endParaRPr lang="en-US"/>
        </a:p>
      </dgm:t>
    </dgm:pt>
    <dgm:pt modelId="{AF4FCE9B-3A90-4C61-BAE2-18FCFCB09A5C}" type="pres">
      <dgm:prSet presAssocID="{7D4A0E6F-8A99-4277-A054-F222B0001CE2}" presName="descendantText" presStyleLbl="alignAcc1" presStyleIdx="2" presStyleCnt="4">
        <dgm:presLayoutVars>
          <dgm:bulletEnabled val="1"/>
        </dgm:presLayoutVars>
      </dgm:prSet>
      <dgm:spPr/>
      <dgm:t>
        <a:bodyPr/>
        <a:lstStyle/>
        <a:p>
          <a:endParaRPr lang="en-US"/>
        </a:p>
      </dgm:t>
    </dgm:pt>
    <dgm:pt modelId="{93BB8B8A-500B-481A-9369-325C797BAA6C}" type="pres">
      <dgm:prSet presAssocID="{5BCC8280-A2AA-420F-981E-6BD853585132}" presName="sp" presStyleCnt="0"/>
      <dgm:spPr/>
    </dgm:pt>
    <dgm:pt modelId="{BF5BF07A-7365-4341-8E86-6264A93F5199}" type="pres">
      <dgm:prSet presAssocID="{14E69503-BB3D-4D86-9806-8B459689EF34}" presName="composite" presStyleCnt="0"/>
      <dgm:spPr/>
    </dgm:pt>
    <dgm:pt modelId="{9F567B9C-0226-49D1-B239-4BA5D0850268}" type="pres">
      <dgm:prSet presAssocID="{14E69503-BB3D-4D86-9806-8B459689EF34}" presName="parentText" presStyleLbl="alignNode1" presStyleIdx="3" presStyleCnt="4">
        <dgm:presLayoutVars>
          <dgm:chMax val="1"/>
          <dgm:bulletEnabled val="1"/>
        </dgm:presLayoutVars>
      </dgm:prSet>
      <dgm:spPr/>
      <dgm:t>
        <a:bodyPr/>
        <a:lstStyle/>
        <a:p>
          <a:endParaRPr lang="en-US"/>
        </a:p>
      </dgm:t>
    </dgm:pt>
    <dgm:pt modelId="{1AB138D3-408C-4BBE-9FC1-6EC394C35866}" type="pres">
      <dgm:prSet presAssocID="{14E69503-BB3D-4D86-9806-8B459689EF34}" presName="descendantText" presStyleLbl="alignAcc1" presStyleIdx="3" presStyleCnt="4">
        <dgm:presLayoutVars>
          <dgm:bulletEnabled val="1"/>
        </dgm:presLayoutVars>
      </dgm:prSet>
      <dgm:spPr/>
      <dgm:t>
        <a:bodyPr/>
        <a:lstStyle/>
        <a:p>
          <a:endParaRPr lang="en-US"/>
        </a:p>
      </dgm:t>
    </dgm:pt>
  </dgm:ptLst>
  <dgm:cxnLst>
    <dgm:cxn modelId="{7AD88983-6A12-45E8-8884-17D1FD18E780}" type="presOf" srcId="{EC6F0AF0-CCD6-4179-9AFB-C7FEF7D76190}" destId="{D9F13065-50D0-4982-9F01-50BF71319FD3}" srcOrd="0" destOrd="0" presId="urn:microsoft.com/office/officeart/2005/8/layout/chevron2"/>
    <dgm:cxn modelId="{9D44AF30-8CF2-439A-BDEA-D8565330A5ED}" srcId="{14E69503-BB3D-4D86-9806-8B459689EF34}" destId="{04B67FEF-B518-404F-B562-B8826E81871B}" srcOrd="0" destOrd="0" parTransId="{6C74849F-7ED6-4934-B3ED-E84232D95056}" sibTransId="{5B6A2764-2C76-49B0-B858-71F8CCD3226B}"/>
    <dgm:cxn modelId="{DFD51BDA-D234-44AC-85F7-E9694062FBC6}" type="presOf" srcId="{3BF37CFF-8943-44C8-B3EE-2AB5D1BDDDA0}" destId="{6E5225A3-0EB9-430E-A098-9BC9C3CEAADE}" srcOrd="0" destOrd="0" presId="urn:microsoft.com/office/officeart/2005/8/layout/chevron2"/>
    <dgm:cxn modelId="{7CEA4FB1-0C4F-4831-B7F5-AA584A038459}" type="presOf" srcId="{37E8CC38-49AC-4B73-8D42-14AC826A2A5D}" destId="{D9F13065-50D0-4982-9F01-50BF71319FD3}" srcOrd="0" destOrd="1" presId="urn:microsoft.com/office/officeart/2005/8/layout/chevron2"/>
    <dgm:cxn modelId="{EA9538EB-3D95-4421-AD0F-2D4AA881D05B}" srcId="{91CB908A-79EC-4B63-A70C-5CA50AC51330}" destId="{8A80836A-7316-4591-BF95-CD24A66E27DF}" srcOrd="1" destOrd="0" parTransId="{A3641F88-6771-448B-A5C5-499739A09B80}" sibTransId="{FAD83660-CE97-44B5-B5A4-D82FD9D36C87}"/>
    <dgm:cxn modelId="{0D3504D3-8DB1-44CB-9799-086FC0E1E183}" srcId="{ECE7F2D6-84C0-47F5-8A67-402C23F7E352}" destId="{3BF37CFF-8943-44C8-B3EE-2AB5D1BDDDA0}" srcOrd="0" destOrd="0" parTransId="{A9290C34-190A-4AC0-9765-4D7EC18169FF}" sibTransId="{619CB93D-AC4F-487A-9EBB-192DD853816A}"/>
    <dgm:cxn modelId="{34FF23CF-1C4B-4769-82A8-D5D22E5C7174}" type="presOf" srcId="{7D4A0E6F-8A99-4277-A054-F222B0001CE2}" destId="{147453D2-B333-45C4-B0DA-F8855B6B4EC2}" srcOrd="0" destOrd="0" presId="urn:microsoft.com/office/officeart/2005/8/layout/chevron2"/>
    <dgm:cxn modelId="{38170C2F-1C4D-46EF-BD69-E39B79EBC0EE}" srcId="{7D4A0E6F-8A99-4277-A054-F222B0001CE2}" destId="{33053936-2CFF-4E5F-9E2A-1BB653BE1C49}" srcOrd="1" destOrd="0" parTransId="{6FBC5D63-8F03-4A7C-A6F6-6BEA22AF0CF8}" sibTransId="{BA9E7097-6DD1-457F-A448-2FD3D0229BE3}"/>
    <dgm:cxn modelId="{6F8E0884-7DB7-44FC-B7CC-AC41E11CEF0E}" srcId="{14E69503-BB3D-4D86-9806-8B459689EF34}" destId="{0F542B96-505E-4F98-987D-F4B750120F79}" srcOrd="1" destOrd="0" parTransId="{464D1553-3669-4541-9DC0-5DA729470D6F}" sibTransId="{B090B171-07BF-4003-89CD-D484B4E1A79E}"/>
    <dgm:cxn modelId="{89DDADB8-9E41-4896-AF8C-0ADD950CE18D}" srcId="{91CB908A-79EC-4B63-A70C-5CA50AC51330}" destId="{7D4A0E6F-8A99-4277-A054-F222B0001CE2}" srcOrd="2" destOrd="0" parTransId="{1917F943-7323-4C41-AC29-35DC7596D49F}" sibTransId="{5BCC8280-A2AA-420F-981E-6BD853585132}"/>
    <dgm:cxn modelId="{53E8B0E7-BD6A-4252-9A63-490617ADC5C5}" type="presOf" srcId="{14E69503-BB3D-4D86-9806-8B459689EF34}" destId="{9F567B9C-0226-49D1-B239-4BA5D0850268}" srcOrd="0" destOrd="0" presId="urn:microsoft.com/office/officeart/2005/8/layout/chevron2"/>
    <dgm:cxn modelId="{1AC11E71-B732-42F5-B63F-B0707182EE12}" type="presOf" srcId="{8A80836A-7316-4591-BF95-CD24A66E27DF}" destId="{F04CFDF0-57F4-4430-8DAA-57AB4672C634}" srcOrd="0" destOrd="0" presId="urn:microsoft.com/office/officeart/2005/8/layout/chevron2"/>
    <dgm:cxn modelId="{C9D511A8-E1F3-4E02-83D4-FEAF0A1E173F}" type="presOf" srcId="{0F542B96-505E-4F98-987D-F4B750120F79}" destId="{1AB138D3-408C-4BBE-9FC1-6EC394C35866}" srcOrd="0" destOrd="1" presId="urn:microsoft.com/office/officeart/2005/8/layout/chevron2"/>
    <dgm:cxn modelId="{0DC5CE35-BE22-4E8B-A40C-6943A685332F}" srcId="{91CB908A-79EC-4B63-A70C-5CA50AC51330}" destId="{14E69503-BB3D-4D86-9806-8B459689EF34}" srcOrd="3" destOrd="0" parTransId="{6C47D409-E7E4-4C56-982B-ECDE9A6B4762}" sibTransId="{B9B9A590-9662-4BE2-BF66-C9C1BC5EEF00}"/>
    <dgm:cxn modelId="{940463E5-AC14-4161-9D1B-87BA128396AC}" srcId="{91CB908A-79EC-4B63-A70C-5CA50AC51330}" destId="{ECE7F2D6-84C0-47F5-8A67-402C23F7E352}" srcOrd="0" destOrd="0" parTransId="{4C875A01-28C4-4C2E-8D6B-92B3017B248C}" sibTransId="{A0B646DD-EA9E-4D3B-9FCB-537A33F7068A}"/>
    <dgm:cxn modelId="{DD5F6BD1-1CCA-445B-A511-AB00350515BB}" type="presOf" srcId="{04B67FEF-B518-404F-B562-B8826E81871B}" destId="{1AB138D3-408C-4BBE-9FC1-6EC394C35866}" srcOrd="0" destOrd="0" presId="urn:microsoft.com/office/officeart/2005/8/layout/chevron2"/>
    <dgm:cxn modelId="{E55A4D93-020A-4379-91D1-92409C580B9C}" type="presOf" srcId="{33053936-2CFF-4E5F-9E2A-1BB653BE1C49}" destId="{AF4FCE9B-3A90-4C61-BAE2-18FCFCB09A5C}" srcOrd="0" destOrd="1" presId="urn:microsoft.com/office/officeart/2005/8/layout/chevron2"/>
    <dgm:cxn modelId="{90404FDD-8C33-4F48-AAF7-4449B645E46E}" type="presOf" srcId="{91CB908A-79EC-4B63-A70C-5CA50AC51330}" destId="{AEBB7CF3-06FF-4464-B246-E51A848CE780}" srcOrd="0" destOrd="0" presId="urn:microsoft.com/office/officeart/2005/8/layout/chevron2"/>
    <dgm:cxn modelId="{76969648-E8B3-4E41-AEEA-B5B806AF4200}" srcId="{8A80836A-7316-4591-BF95-CD24A66E27DF}" destId="{EC6F0AF0-CCD6-4179-9AFB-C7FEF7D76190}" srcOrd="0" destOrd="0" parTransId="{A419E752-11F2-440F-A9F2-59F1D6AA99C7}" sibTransId="{A21B29E5-B7D8-479B-9BF2-448A26E979A1}"/>
    <dgm:cxn modelId="{96EE6057-627F-49E8-82B6-987C474F2F99}" srcId="{8A80836A-7316-4591-BF95-CD24A66E27DF}" destId="{37E8CC38-49AC-4B73-8D42-14AC826A2A5D}" srcOrd="1" destOrd="0" parTransId="{A2099359-3ED9-4E34-858D-DEEDCE6F726C}" sibTransId="{AB76846A-2F89-4B1B-B140-905759FCA386}"/>
    <dgm:cxn modelId="{D424BDA0-570C-4E46-AEBE-59652DBF2276}" type="presOf" srcId="{ECE7F2D6-84C0-47F5-8A67-402C23F7E352}" destId="{48925ACE-ECAD-4E8E-B177-4FD0DF33473B}" srcOrd="0" destOrd="0" presId="urn:microsoft.com/office/officeart/2005/8/layout/chevron2"/>
    <dgm:cxn modelId="{A7106AEA-B047-4120-8FE8-220566F5C6D8}" srcId="{7D4A0E6F-8A99-4277-A054-F222B0001CE2}" destId="{A54FECF6-EF7B-4AB5-94FA-0B0D13605167}" srcOrd="0" destOrd="0" parTransId="{40D9B7FB-A844-44F9-AA6D-2DB6073C83F1}" sibTransId="{1B9A458C-9621-4FF5-BE8D-53CDD2CD3D65}"/>
    <dgm:cxn modelId="{2CBAFC9A-882D-4D81-9B72-71B278D669EA}" type="presOf" srcId="{A54FECF6-EF7B-4AB5-94FA-0B0D13605167}" destId="{AF4FCE9B-3A90-4C61-BAE2-18FCFCB09A5C}" srcOrd="0" destOrd="0" presId="urn:microsoft.com/office/officeart/2005/8/layout/chevron2"/>
    <dgm:cxn modelId="{DC6794D7-B3C1-4EF8-AFCD-B9481BF2597F}" type="presParOf" srcId="{AEBB7CF3-06FF-4464-B246-E51A848CE780}" destId="{5C32911D-0F18-4CE7-95CC-25E67988588B}" srcOrd="0" destOrd="0" presId="urn:microsoft.com/office/officeart/2005/8/layout/chevron2"/>
    <dgm:cxn modelId="{778C391D-89C0-4115-8478-3F7C534A924D}" type="presParOf" srcId="{5C32911D-0F18-4CE7-95CC-25E67988588B}" destId="{48925ACE-ECAD-4E8E-B177-4FD0DF33473B}" srcOrd="0" destOrd="0" presId="urn:microsoft.com/office/officeart/2005/8/layout/chevron2"/>
    <dgm:cxn modelId="{C2D94F08-AF3A-4843-B767-CB816B206169}" type="presParOf" srcId="{5C32911D-0F18-4CE7-95CC-25E67988588B}" destId="{6E5225A3-0EB9-430E-A098-9BC9C3CEAADE}" srcOrd="1" destOrd="0" presId="urn:microsoft.com/office/officeart/2005/8/layout/chevron2"/>
    <dgm:cxn modelId="{DDB0038F-F3C0-46D9-91CE-2BA620E68455}" type="presParOf" srcId="{AEBB7CF3-06FF-4464-B246-E51A848CE780}" destId="{1175D781-3E16-479E-A5D3-C9F091F2B549}" srcOrd="1" destOrd="0" presId="urn:microsoft.com/office/officeart/2005/8/layout/chevron2"/>
    <dgm:cxn modelId="{B7CD826A-EDC6-4B4E-8CDA-6A270142FF6A}" type="presParOf" srcId="{AEBB7CF3-06FF-4464-B246-E51A848CE780}" destId="{87E31E11-06E0-4408-9ABF-B0BC985B1594}" srcOrd="2" destOrd="0" presId="urn:microsoft.com/office/officeart/2005/8/layout/chevron2"/>
    <dgm:cxn modelId="{D369C100-617F-4D6C-B8A2-1A0E3CAD3F89}" type="presParOf" srcId="{87E31E11-06E0-4408-9ABF-B0BC985B1594}" destId="{F04CFDF0-57F4-4430-8DAA-57AB4672C634}" srcOrd="0" destOrd="0" presId="urn:microsoft.com/office/officeart/2005/8/layout/chevron2"/>
    <dgm:cxn modelId="{B0967B1F-99B5-4A97-A2D4-9B77A1B2EF17}" type="presParOf" srcId="{87E31E11-06E0-4408-9ABF-B0BC985B1594}" destId="{D9F13065-50D0-4982-9F01-50BF71319FD3}" srcOrd="1" destOrd="0" presId="urn:microsoft.com/office/officeart/2005/8/layout/chevron2"/>
    <dgm:cxn modelId="{EE0C0989-64C7-426D-B4F7-07DE39403039}" type="presParOf" srcId="{AEBB7CF3-06FF-4464-B246-E51A848CE780}" destId="{17368BCB-0101-4530-8080-FA1CE23B92F2}" srcOrd="3" destOrd="0" presId="urn:microsoft.com/office/officeart/2005/8/layout/chevron2"/>
    <dgm:cxn modelId="{6426B85E-A724-49C2-9C92-F31FB89DA2F5}" type="presParOf" srcId="{AEBB7CF3-06FF-4464-B246-E51A848CE780}" destId="{11101BB2-0309-4025-A505-4AD2F58F1AE4}" srcOrd="4" destOrd="0" presId="urn:microsoft.com/office/officeart/2005/8/layout/chevron2"/>
    <dgm:cxn modelId="{F0FF49EA-E4A2-4A6F-9AF9-D2D700C69682}" type="presParOf" srcId="{11101BB2-0309-4025-A505-4AD2F58F1AE4}" destId="{147453D2-B333-45C4-B0DA-F8855B6B4EC2}" srcOrd="0" destOrd="0" presId="urn:microsoft.com/office/officeart/2005/8/layout/chevron2"/>
    <dgm:cxn modelId="{5BCA8208-2246-415F-AA20-2A85DD57EA40}" type="presParOf" srcId="{11101BB2-0309-4025-A505-4AD2F58F1AE4}" destId="{AF4FCE9B-3A90-4C61-BAE2-18FCFCB09A5C}" srcOrd="1" destOrd="0" presId="urn:microsoft.com/office/officeart/2005/8/layout/chevron2"/>
    <dgm:cxn modelId="{E3DED20E-67F3-4983-B809-CB9142322EE6}" type="presParOf" srcId="{AEBB7CF3-06FF-4464-B246-E51A848CE780}" destId="{93BB8B8A-500B-481A-9369-325C797BAA6C}" srcOrd="5" destOrd="0" presId="urn:microsoft.com/office/officeart/2005/8/layout/chevron2"/>
    <dgm:cxn modelId="{58E8C807-7159-41D7-87F5-E6E5B7B0F086}" type="presParOf" srcId="{AEBB7CF3-06FF-4464-B246-E51A848CE780}" destId="{BF5BF07A-7365-4341-8E86-6264A93F5199}" srcOrd="6" destOrd="0" presId="urn:microsoft.com/office/officeart/2005/8/layout/chevron2"/>
    <dgm:cxn modelId="{85E3FE21-D867-47DE-BFC1-110D191F0E9C}" type="presParOf" srcId="{BF5BF07A-7365-4341-8E86-6264A93F5199}" destId="{9F567B9C-0226-49D1-B239-4BA5D0850268}" srcOrd="0" destOrd="0" presId="urn:microsoft.com/office/officeart/2005/8/layout/chevron2"/>
    <dgm:cxn modelId="{164B7431-7A47-44B7-8E38-8150578D7C1F}" type="presParOf" srcId="{BF5BF07A-7365-4341-8E86-6264A93F5199}" destId="{1AB138D3-408C-4BBE-9FC1-6EC394C35866}"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925ACE-ECAD-4E8E-B177-4FD0DF33473B}">
      <dsp:nvSpPr>
        <dsp:cNvPr id="0" name=""/>
        <dsp:cNvSpPr/>
      </dsp:nvSpPr>
      <dsp:spPr>
        <a:xfrm rot="5400000">
          <a:off x="-179747" y="180063"/>
          <a:ext cx="1198317" cy="8388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LB" sz="2300" kern="1200" dirty="0" smtClean="0"/>
            <a:t>1</a:t>
          </a:r>
          <a:endParaRPr lang="en-US" sz="2300" kern="1200" dirty="0"/>
        </a:p>
      </dsp:txBody>
      <dsp:txXfrm rot="-5400000">
        <a:off x="1" y="419726"/>
        <a:ext cx="838822" cy="359495"/>
      </dsp:txXfrm>
    </dsp:sp>
    <dsp:sp modelId="{6E5225A3-0EB9-430E-A098-9BC9C3CEAADE}">
      <dsp:nvSpPr>
        <dsp:cNvPr id="0" name=""/>
        <dsp:cNvSpPr/>
      </dsp:nvSpPr>
      <dsp:spPr>
        <a:xfrm rot="5400000">
          <a:off x="5287757" y="-4448620"/>
          <a:ext cx="778906" cy="96767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LB" sz="2200" kern="1200" dirty="0" smtClean="0"/>
            <a:t>اقتراح / مشروع	</a:t>
          </a:r>
          <a:endParaRPr lang="en-US" sz="2200" kern="1200" dirty="0"/>
        </a:p>
      </dsp:txBody>
      <dsp:txXfrm rot="-5400000">
        <a:off x="838822" y="38338"/>
        <a:ext cx="9638754" cy="702860"/>
      </dsp:txXfrm>
    </dsp:sp>
    <dsp:sp modelId="{F04CFDF0-57F4-4430-8DAA-57AB4672C634}">
      <dsp:nvSpPr>
        <dsp:cNvPr id="0" name=""/>
        <dsp:cNvSpPr/>
      </dsp:nvSpPr>
      <dsp:spPr>
        <a:xfrm rot="5400000">
          <a:off x="-179747" y="1230859"/>
          <a:ext cx="1198317" cy="8388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LB" sz="2300" kern="1200" dirty="0" smtClean="0"/>
            <a:t>2</a:t>
          </a:r>
          <a:endParaRPr lang="en-US" sz="2300" kern="1200" dirty="0"/>
        </a:p>
      </dsp:txBody>
      <dsp:txXfrm rot="-5400000">
        <a:off x="1" y="1470522"/>
        <a:ext cx="838822" cy="359495"/>
      </dsp:txXfrm>
    </dsp:sp>
    <dsp:sp modelId="{D9F13065-50D0-4982-9F01-50BF71319FD3}">
      <dsp:nvSpPr>
        <dsp:cNvPr id="0" name=""/>
        <dsp:cNvSpPr/>
      </dsp:nvSpPr>
      <dsp:spPr>
        <a:xfrm rot="5400000">
          <a:off x="5287757" y="-3397823"/>
          <a:ext cx="778906" cy="96767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LB" sz="2200" kern="1200" dirty="0" smtClean="0"/>
            <a:t>إحالة الى اللجنة المختصة</a:t>
          </a:r>
          <a:endParaRPr lang="en-US" sz="2200" kern="1200" dirty="0"/>
        </a:p>
        <a:p>
          <a:pPr marL="228600" lvl="1" indent="-228600" algn="r" defTabSz="977900" rtl="1">
            <a:lnSpc>
              <a:spcPct val="90000"/>
            </a:lnSpc>
            <a:spcBef>
              <a:spcPct val="0"/>
            </a:spcBef>
            <a:spcAft>
              <a:spcPct val="15000"/>
            </a:spcAft>
            <a:buChar char="••"/>
          </a:pPr>
          <a:r>
            <a:rPr lang="ar-LB" sz="2200" kern="1200" dirty="0" smtClean="0"/>
            <a:t>تقرير اللجنة المختصة</a:t>
          </a:r>
          <a:endParaRPr lang="en-US" sz="2200" kern="1200" dirty="0"/>
        </a:p>
      </dsp:txBody>
      <dsp:txXfrm rot="-5400000">
        <a:off x="838822" y="1089135"/>
        <a:ext cx="9638754" cy="702860"/>
      </dsp:txXfrm>
    </dsp:sp>
    <dsp:sp modelId="{147453D2-B333-45C4-B0DA-F8855B6B4EC2}">
      <dsp:nvSpPr>
        <dsp:cNvPr id="0" name=""/>
        <dsp:cNvSpPr/>
      </dsp:nvSpPr>
      <dsp:spPr>
        <a:xfrm rot="5400000">
          <a:off x="-179747" y="2281656"/>
          <a:ext cx="1198317" cy="8388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LB" sz="2300" kern="1200" dirty="0" smtClean="0"/>
            <a:t>3</a:t>
          </a:r>
          <a:endParaRPr lang="en-US" sz="2300" kern="1200" dirty="0"/>
        </a:p>
      </dsp:txBody>
      <dsp:txXfrm rot="-5400000">
        <a:off x="1" y="2521319"/>
        <a:ext cx="838822" cy="359495"/>
      </dsp:txXfrm>
    </dsp:sp>
    <dsp:sp modelId="{AF4FCE9B-3A90-4C61-BAE2-18FCFCB09A5C}">
      <dsp:nvSpPr>
        <dsp:cNvPr id="0" name=""/>
        <dsp:cNvSpPr/>
      </dsp:nvSpPr>
      <dsp:spPr>
        <a:xfrm rot="5400000">
          <a:off x="5287757" y="-2347027"/>
          <a:ext cx="778906" cy="96767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LB" sz="2200" kern="1200" dirty="0" smtClean="0"/>
            <a:t>الهيئة العامة	</a:t>
          </a:r>
          <a:endParaRPr lang="en-US" sz="2200" kern="1200" dirty="0"/>
        </a:p>
        <a:p>
          <a:pPr marL="228600" lvl="1" indent="-228600" algn="r" defTabSz="977900" rtl="1">
            <a:lnSpc>
              <a:spcPct val="90000"/>
            </a:lnSpc>
            <a:spcBef>
              <a:spcPct val="0"/>
            </a:spcBef>
            <a:spcAft>
              <a:spcPct val="15000"/>
            </a:spcAft>
            <a:buChar char="••"/>
          </a:pPr>
          <a:r>
            <a:rPr lang="ar-LB" sz="2200" kern="1200" dirty="0" smtClean="0"/>
            <a:t>مناقشة وتصويت</a:t>
          </a:r>
          <a:endParaRPr lang="en-US" sz="2200" kern="1200" dirty="0"/>
        </a:p>
      </dsp:txBody>
      <dsp:txXfrm rot="-5400000">
        <a:off x="838822" y="2139931"/>
        <a:ext cx="9638754" cy="702860"/>
      </dsp:txXfrm>
    </dsp:sp>
    <dsp:sp modelId="{9F567B9C-0226-49D1-B239-4BA5D0850268}">
      <dsp:nvSpPr>
        <dsp:cNvPr id="0" name=""/>
        <dsp:cNvSpPr/>
      </dsp:nvSpPr>
      <dsp:spPr>
        <a:xfrm rot="5400000">
          <a:off x="-179747" y="3332452"/>
          <a:ext cx="1198317" cy="8388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ar-LB" sz="2300" kern="1200" dirty="0" smtClean="0"/>
            <a:t>4</a:t>
          </a:r>
          <a:endParaRPr lang="en-US" sz="2300" kern="1200" dirty="0"/>
        </a:p>
      </dsp:txBody>
      <dsp:txXfrm rot="-5400000">
        <a:off x="1" y="3572115"/>
        <a:ext cx="838822" cy="359495"/>
      </dsp:txXfrm>
    </dsp:sp>
    <dsp:sp modelId="{1AB138D3-408C-4BBE-9FC1-6EC394C35866}">
      <dsp:nvSpPr>
        <dsp:cNvPr id="0" name=""/>
        <dsp:cNvSpPr/>
      </dsp:nvSpPr>
      <dsp:spPr>
        <a:xfrm rot="5400000">
          <a:off x="5287757" y="-1296230"/>
          <a:ext cx="778906" cy="96767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LB" sz="2200" kern="1200" dirty="0" smtClean="0"/>
            <a:t>توقيع رئيس الجمهورية</a:t>
          </a:r>
          <a:endParaRPr lang="en-US" sz="2200" kern="1200" dirty="0"/>
        </a:p>
        <a:p>
          <a:pPr marL="228600" lvl="1" indent="-228600" algn="r" defTabSz="977900" rtl="1">
            <a:lnSpc>
              <a:spcPct val="90000"/>
            </a:lnSpc>
            <a:spcBef>
              <a:spcPct val="0"/>
            </a:spcBef>
            <a:spcAft>
              <a:spcPct val="15000"/>
            </a:spcAft>
            <a:buChar char="••"/>
          </a:pPr>
          <a:r>
            <a:rPr lang="ar-LB" sz="2200" kern="1200" dirty="0" smtClean="0"/>
            <a:t>نشره في الجريدة الرسمية</a:t>
          </a:r>
          <a:endParaRPr lang="en-US" sz="2200" kern="1200" dirty="0"/>
        </a:p>
      </dsp:txBody>
      <dsp:txXfrm rot="-5400000">
        <a:off x="838822" y="3190728"/>
        <a:ext cx="9638754" cy="70286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429279-5A11-46AE-943F-0771F41F031A}"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A2A60B-7E8E-4320-A40E-F2D425011404}" type="slidenum">
              <a:rPr lang="en-US" smtClean="0"/>
              <a:t>‹#›</a:t>
            </a:fld>
            <a:endParaRPr lang="en-US"/>
          </a:p>
        </p:txBody>
      </p:sp>
    </p:spTree>
    <p:extLst>
      <p:ext uri="{BB962C8B-B14F-4D97-AF65-F5344CB8AC3E}">
        <p14:creationId xmlns:p14="http://schemas.microsoft.com/office/powerpoint/2010/main" val="422885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A2A60B-7E8E-4320-A40E-F2D425011404}" type="slidenum">
              <a:rPr lang="en-US" smtClean="0"/>
              <a:t>1</a:t>
            </a:fld>
            <a:endParaRPr lang="en-US"/>
          </a:p>
        </p:txBody>
      </p:sp>
    </p:spTree>
    <p:extLst>
      <p:ext uri="{BB962C8B-B14F-4D97-AF65-F5344CB8AC3E}">
        <p14:creationId xmlns:p14="http://schemas.microsoft.com/office/powerpoint/2010/main" val="3558523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C4FDF6-91C3-4F6F-B94E-E018C46592D4}" type="datetime1">
              <a:rPr lang="en-US" smtClean="0"/>
              <a:t>2/26/2026</a:t>
            </a:fld>
            <a:endParaRPr lang="en-US"/>
          </a:p>
        </p:txBody>
      </p:sp>
      <p:sp>
        <p:nvSpPr>
          <p:cNvPr id="5" name="Footer Placeholder 4"/>
          <p:cNvSpPr>
            <a:spLocks noGrp="1"/>
          </p:cNvSpPr>
          <p:nvPr>
            <p:ph type="ftr" sz="quarter" idx="11"/>
          </p:nvPr>
        </p:nvSpPr>
        <p:spPr/>
        <p:txBody>
          <a:bodyPr/>
          <a:lstStyle/>
          <a:p>
            <a:r>
              <a:rPr lang="en-US" smtClean="0"/>
              <a:t>Prepared and Deliverd by Mohamad Kanso</a:t>
            </a:r>
            <a:endParaRPr lang="en-US"/>
          </a:p>
        </p:txBody>
      </p:sp>
      <p:sp>
        <p:nvSpPr>
          <p:cNvPr id="6" name="Slide Number Placeholder 5"/>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4061750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B79598-186F-461A-8D26-FABB42E4DA6B}" type="datetime1">
              <a:rPr lang="en-US" smtClean="0"/>
              <a:t>2/26/2026</a:t>
            </a:fld>
            <a:endParaRPr lang="en-US"/>
          </a:p>
        </p:txBody>
      </p:sp>
      <p:sp>
        <p:nvSpPr>
          <p:cNvPr id="5" name="Footer Placeholder 4"/>
          <p:cNvSpPr>
            <a:spLocks noGrp="1"/>
          </p:cNvSpPr>
          <p:nvPr>
            <p:ph type="ftr" sz="quarter" idx="11"/>
          </p:nvPr>
        </p:nvSpPr>
        <p:spPr/>
        <p:txBody>
          <a:bodyPr/>
          <a:lstStyle/>
          <a:p>
            <a:r>
              <a:rPr lang="en-US" smtClean="0"/>
              <a:t>Prepared and Deliverd by Mohamad Kanso</a:t>
            </a:r>
            <a:endParaRPr lang="en-US"/>
          </a:p>
        </p:txBody>
      </p:sp>
      <p:sp>
        <p:nvSpPr>
          <p:cNvPr id="6" name="Slide Number Placeholder 5"/>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3064888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9FD4DD-0080-4726-BBE6-F7F202ADAED4}" type="datetime1">
              <a:rPr lang="en-US" smtClean="0"/>
              <a:t>2/26/2026</a:t>
            </a:fld>
            <a:endParaRPr lang="en-US"/>
          </a:p>
        </p:txBody>
      </p:sp>
      <p:sp>
        <p:nvSpPr>
          <p:cNvPr id="5" name="Footer Placeholder 4"/>
          <p:cNvSpPr>
            <a:spLocks noGrp="1"/>
          </p:cNvSpPr>
          <p:nvPr>
            <p:ph type="ftr" sz="quarter" idx="11"/>
          </p:nvPr>
        </p:nvSpPr>
        <p:spPr/>
        <p:txBody>
          <a:bodyPr/>
          <a:lstStyle/>
          <a:p>
            <a:r>
              <a:rPr lang="en-US" smtClean="0"/>
              <a:t>Prepared and Deliverd by Mohamad Kanso</a:t>
            </a:r>
            <a:endParaRPr lang="en-US"/>
          </a:p>
        </p:txBody>
      </p:sp>
      <p:sp>
        <p:nvSpPr>
          <p:cNvPr id="6" name="Slide Number Placeholder 5"/>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3210837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0E1F4-0B1F-4D50-88FB-D896A58BCE2F}" type="datetime1">
              <a:rPr lang="en-US" smtClean="0"/>
              <a:t>2/26/2026</a:t>
            </a:fld>
            <a:endParaRPr lang="en-US"/>
          </a:p>
        </p:txBody>
      </p:sp>
      <p:sp>
        <p:nvSpPr>
          <p:cNvPr id="5" name="Footer Placeholder 4"/>
          <p:cNvSpPr>
            <a:spLocks noGrp="1"/>
          </p:cNvSpPr>
          <p:nvPr>
            <p:ph type="ftr" sz="quarter" idx="11"/>
          </p:nvPr>
        </p:nvSpPr>
        <p:spPr/>
        <p:txBody>
          <a:bodyPr/>
          <a:lstStyle/>
          <a:p>
            <a:r>
              <a:rPr lang="en-US" smtClean="0"/>
              <a:t>Prepared and Deliverd by Mohamad Kanso</a:t>
            </a:r>
            <a:endParaRPr lang="en-US"/>
          </a:p>
        </p:txBody>
      </p:sp>
      <p:sp>
        <p:nvSpPr>
          <p:cNvPr id="6" name="Slide Number Placeholder 5"/>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3822223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BCFB3EA-E8D3-4D77-9563-5B7F0966A43E}" type="datetime1">
              <a:rPr lang="en-US" smtClean="0"/>
              <a:t>2/26/2026</a:t>
            </a:fld>
            <a:endParaRPr lang="en-US"/>
          </a:p>
        </p:txBody>
      </p:sp>
      <p:sp>
        <p:nvSpPr>
          <p:cNvPr id="5" name="Footer Placeholder 4"/>
          <p:cNvSpPr>
            <a:spLocks noGrp="1"/>
          </p:cNvSpPr>
          <p:nvPr>
            <p:ph type="ftr" sz="quarter" idx="11"/>
          </p:nvPr>
        </p:nvSpPr>
        <p:spPr/>
        <p:txBody>
          <a:bodyPr/>
          <a:lstStyle/>
          <a:p>
            <a:r>
              <a:rPr lang="en-US" smtClean="0"/>
              <a:t>Prepared and Deliverd by Mohamad Kanso</a:t>
            </a:r>
            <a:endParaRPr lang="en-US"/>
          </a:p>
        </p:txBody>
      </p:sp>
      <p:sp>
        <p:nvSpPr>
          <p:cNvPr id="6" name="Slide Number Placeholder 5"/>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2824659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9C2C31-4AA9-458E-9893-8BADBED1E181}" type="datetime1">
              <a:rPr lang="en-US" smtClean="0"/>
              <a:t>2/26/2026</a:t>
            </a:fld>
            <a:endParaRPr lang="en-US"/>
          </a:p>
        </p:txBody>
      </p:sp>
      <p:sp>
        <p:nvSpPr>
          <p:cNvPr id="6" name="Footer Placeholder 5"/>
          <p:cNvSpPr>
            <a:spLocks noGrp="1"/>
          </p:cNvSpPr>
          <p:nvPr>
            <p:ph type="ftr" sz="quarter" idx="11"/>
          </p:nvPr>
        </p:nvSpPr>
        <p:spPr/>
        <p:txBody>
          <a:bodyPr/>
          <a:lstStyle/>
          <a:p>
            <a:r>
              <a:rPr lang="en-US" smtClean="0"/>
              <a:t>Prepared and Deliverd by Mohamad Kanso</a:t>
            </a:r>
            <a:endParaRPr lang="en-US"/>
          </a:p>
        </p:txBody>
      </p:sp>
      <p:sp>
        <p:nvSpPr>
          <p:cNvPr id="7" name="Slide Number Placeholder 6"/>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3681741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4CFE49-35E1-4FCD-A793-EB993ABEBA2B}" type="datetime1">
              <a:rPr lang="en-US" smtClean="0"/>
              <a:t>2/26/2026</a:t>
            </a:fld>
            <a:endParaRPr lang="en-US"/>
          </a:p>
        </p:txBody>
      </p:sp>
      <p:sp>
        <p:nvSpPr>
          <p:cNvPr id="8" name="Footer Placeholder 7"/>
          <p:cNvSpPr>
            <a:spLocks noGrp="1"/>
          </p:cNvSpPr>
          <p:nvPr>
            <p:ph type="ftr" sz="quarter" idx="11"/>
          </p:nvPr>
        </p:nvSpPr>
        <p:spPr/>
        <p:txBody>
          <a:bodyPr/>
          <a:lstStyle/>
          <a:p>
            <a:r>
              <a:rPr lang="en-US" smtClean="0"/>
              <a:t>Prepared and Deliverd by Mohamad Kanso</a:t>
            </a:r>
            <a:endParaRPr lang="en-US"/>
          </a:p>
        </p:txBody>
      </p:sp>
      <p:sp>
        <p:nvSpPr>
          <p:cNvPr id="9" name="Slide Number Placeholder 8"/>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1184255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F198FA-EAFE-40F0-A36F-1791884BFFB1}" type="datetime1">
              <a:rPr lang="en-US" smtClean="0"/>
              <a:t>2/26/2026</a:t>
            </a:fld>
            <a:endParaRPr lang="en-US"/>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
        <p:nvSpPr>
          <p:cNvPr id="5" name="Slide Number Placeholder 4"/>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1515598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563A8F-2A60-4C7C-A64A-6E8DFF8A5EC6}" type="datetime1">
              <a:rPr lang="en-US" smtClean="0"/>
              <a:t>2/26/2026</a:t>
            </a:fld>
            <a:endParaRPr lang="en-US"/>
          </a:p>
        </p:txBody>
      </p:sp>
      <p:sp>
        <p:nvSpPr>
          <p:cNvPr id="3" name="Footer Placeholder 2"/>
          <p:cNvSpPr>
            <a:spLocks noGrp="1"/>
          </p:cNvSpPr>
          <p:nvPr>
            <p:ph type="ftr" sz="quarter" idx="11"/>
          </p:nvPr>
        </p:nvSpPr>
        <p:spPr/>
        <p:txBody>
          <a:bodyPr/>
          <a:lstStyle/>
          <a:p>
            <a:r>
              <a:rPr lang="en-US" smtClean="0"/>
              <a:t>Prepared and Deliverd by Mohamad Kanso</a:t>
            </a:r>
            <a:endParaRPr lang="en-US"/>
          </a:p>
        </p:txBody>
      </p:sp>
      <p:sp>
        <p:nvSpPr>
          <p:cNvPr id="4" name="Slide Number Placeholder 3"/>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1337705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8955893-EE1A-4448-9A63-AA8EA7E377C8}" type="datetime1">
              <a:rPr lang="en-US" smtClean="0"/>
              <a:t>2/26/2026</a:t>
            </a:fld>
            <a:endParaRPr lang="en-US"/>
          </a:p>
        </p:txBody>
      </p:sp>
      <p:sp>
        <p:nvSpPr>
          <p:cNvPr id="6" name="Footer Placeholder 5"/>
          <p:cNvSpPr>
            <a:spLocks noGrp="1"/>
          </p:cNvSpPr>
          <p:nvPr>
            <p:ph type="ftr" sz="quarter" idx="11"/>
          </p:nvPr>
        </p:nvSpPr>
        <p:spPr/>
        <p:txBody>
          <a:bodyPr/>
          <a:lstStyle/>
          <a:p>
            <a:r>
              <a:rPr lang="en-US" smtClean="0"/>
              <a:t>Prepared and Deliverd by Mohamad Kanso</a:t>
            </a:r>
            <a:endParaRPr lang="en-US"/>
          </a:p>
        </p:txBody>
      </p:sp>
      <p:sp>
        <p:nvSpPr>
          <p:cNvPr id="7" name="Slide Number Placeholder 6"/>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1982340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56AE5D-468A-4AC7-AD06-4841882C3FF3}" type="datetime1">
              <a:rPr lang="en-US" smtClean="0"/>
              <a:t>2/26/2026</a:t>
            </a:fld>
            <a:endParaRPr lang="en-US"/>
          </a:p>
        </p:txBody>
      </p:sp>
      <p:sp>
        <p:nvSpPr>
          <p:cNvPr id="6" name="Footer Placeholder 5"/>
          <p:cNvSpPr>
            <a:spLocks noGrp="1"/>
          </p:cNvSpPr>
          <p:nvPr>
            <p:ph type="ftr" sz="quarter" idx="11"/>
          </p:nvPr>
        </p:nvSpPr>
        <p:spPr/>
        <p:txBody>
          <a:bodyPr/>
          <a:lstStyle/>
          <a:p>
            <a:r>
              <a:rPr lang="en-US" smtClean="0"/>
              <a:t>Prepared and Deliverd by Mohamad Kanso</a:t>
            </a:r>
            <a:endParaRPr lang="en-US"/>
          </a:p>
        </p:txBody>
      </p:sp>
      <p:sp>
        <p:nvSpPr>
          <p:cNvPr id="7" name="Slide Number Placeholder 6"/>
          <p:cNvSpPr>
            <a:spLocks noGrp="1"/>
          </p:cNvSpPr>
          <p:nvPr>
            <p:ph type="sldNum" sz="quarter" idx="12"/>
          </p:nvPr>
        </p:nvSpPr>
        <p:spPr/>
        <p:txBody>
          <a:bodyPr/>
          <a:lstStyle/>
          <a:p>
            <a:fld id="{9895E94D-8231-4822-AB01-D25A8B61FF07}" type="slidenum">
              <a:rPr lang="en-US" smtClean="0"/>
              <a:t>‹#›</a:t>
            </a:fld>
            <a:endParaRPr lang="en-US"/>
          </a:p>
        </p:txBody>
      </p:sp>
    </p:spTree>
    <p:extLst>
      <p:ext uri="{BB962C8B-B14F-4D97-AF65-F5344CB8AC3E}">
        <p14:creationId xmlns:p14="http://schemas.microsoft.com/office/powerpoint/2010/main" val="557421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E153E-F636-4F36-B4A5-6BD668955D3A}" type="datetime1">
              <a:rPr lang="en-US" smtClean="0"/>
              <a:t>2/26/2026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Prepared and Deliverd by Mohamad Kanso</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95E94D-8231-4822-AB01-D25A8B61FF07}" type="slidenum">
              <a:rPr lang="en-US" smtClean="0"/>
              <a:t>‹#›</a:t>
            </a:fld>
            <a:endParaRPr lang="en-US"/>
          </a:p>
        </p:txBody>
      </p:sp>
    </p:spTree>
    <p:extLst>
      <p:ext uri="{BB962C8B-B14F-4D97-AF65-F5344CB8AC3E}">
        <p14:creationId xmlns:p14="http://schemas.microsoft.com/office/powerpoint/2010/main" val="472541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524000" y="277091"/>
            <a:ext cx="9144000" cy="3232872"/>
          </a:xfrm>
        </p:spPr>
        <p:txBody>
          <a:bodyPr>
            <a:normAutofit fontScale="90000"/>
          </a:bodyPr>
          <a:lstStyle/>
          <a:p>
            <a:r>
              <a:rPr lang="en-US" sz="6700" b="1" dirty="0" smtClean="0"/>
              <a:t>Inside Lebanese Parliament</a:t>
            </a:r>
            <a:r>
              <a:rPr lang="en-US" sz="6700" dirty="0" smtClean="0"/>
              <a:t/>
            </a:r>
            <a:br>
              <a:rPr lang="en-US" sz="6700" dirty="0" smtClean="0"/>
            </a:br>
            <a:r>
              <a:rPr lang="en-US" dirty="0" smtClean="0"/>
              <a:t/>
            </a:r>
            <a:br>
              <a:rPr lang="en-US" dirty="0" smtClean="0"/>
            </a:br>
            <a:r>
              <a:rPr lang="ar-LB" dirty="0" smtClean="0"/>
              <a:t/>
            </a:r>
            <a:br>
              <a:rPr lang="ar-LB" dirty="0" smtClean="0"/>
            </a:br>
            <a:endParaRPr lang="en-US" dirty="0"/>
          </a:p>
        </p:txBody>
      </p:sp>
      <p:sp>
        <p:nvSpPr>
          <p:cNvPr id="10" name="Subtitle 9"/>
          <p:cNvSpPr>
            <a:spLocks noGrp="1"/>
          </p:cNvSpPr>
          <p:nvPr>
            <p:ph type="subTitle" idx="1"/>
          </p:nvPr>
        </p:nvSpPr>
        <p:spPr>
          <a:xfrm>
            <a:off x="1524000" y="2978727"/>
            <a:ext cx="9144000" cy="2279073"/>
          </a:xfrm>
        </p:spPr>
        <p:txBody>
          <a:bodyPr/>
          <a:lstStyle/>
          <a:p>
            <a:r>
              <a:rPr lang="ar-LB" sz="4000" dirty="0" smtClean="0"/>
              <a:t>المحور الأول: التعريف الدستوري والبنية المؤسسية</a:t>
            </a:r>
          </a:p>
          <a:p>
            <a:r>
              <a:rPr lang="en-US" dirty="0" smtClean="0"/>
              <a:t>First Pillar: The Constitutional Definition and Institutional Structure</a:t>
            </a:r>
          </a:p>
          <a:p>
            <a:endParaRPr lang="en-US" sz="2000" dirty="0"/>
          </a:p>
          <a:p>
            <a:endParaRPr lang="en-US" sz="2000" dirty="0" smtClean="0"/>
          </a:p>
          <a:p>
            <a:endParaRPr lang="en-US" sz="2000" dirty="0"/>
          </a:p>
          <a:p>
            <a:endParaRPr lang="en-US" sz="2000" dirty="0"/>
          </a:p>
        </p:txBody>
      </p:sp>
      <p:sp>
        <p:nvSpPr>
          <p:cNvPr id="2" name="Footer Placeholder 1"/>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20107471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45719"/>
          </a:xfrm>
        </p:spPr>
        <p:txBody>
          <a:bodyPr>
            <a:normAutofit fontScale="90000"/>
          </a:bodyPr>
          <a:lstStyle/>
          <a:p>
            <a:pPr rtl="1"/>
            <a:r>
              <a:rPr lang="en-US" b="1" dirty="0" smtClean="0"/>
              <a:t>Inside Lebanese Parliament</a:t>
            </a:r>
            <a:endParaRPr lang="en-US" b="1" dirty="0"/>
          </a:p>
        </p:txBody>
      </p:sp>
      <p:sp>
        <p:nvSpPr>
          <p:cNvPr id="3" name="Subtitle 2"/>
          <p:cNvSpPr>
            <a:spLocks noGrp="1"/>
          </p:cNvSpPr>
          <p:nvPr>
            <p:ph type="subTitle" idx="1"/>
          </p:nvPr>
        </p:nvSpPr>
        <p:spPr>
          <a:xfrm>
            <a:off x="1524000" y="3334043"/>
            <a:ext cx="9144000" cy="1923757"/>
          </a:xfrm>
        </p:spPr>
        <p:txBody>
          <a:bodyPr/>
          <a:lstStyle/>
          <a:p>
            <a:pPr rtl="1"/>
            <a:r>
              <a:rPr lang="ar-LB" sz="4000" dirty="0" smtClean="0"/>
              <a:t>المحور الثاني: الدور التشريعي</a:t>
            </a:r>
          </a:p>
          <a:p>
            <a:r>
              <a:rPr lang="en-US" dirty="0" smtClean="0"/>
              <a:t>Second Pillar: The Legislative Function</a:t>
            </a:r>
          </a:p>
          <a:p>
            <a:endParaRPr lang="ar-LB" dirty="0" smtClean="0"/>
          </a:p>
          <a:p>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7360049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المبادرة التشريعية</a:t>
            </a:r>
            <a:r>
              <a:rPr lang="en-US" b="1" dirty="0" smtClean="0"/>
              <a:t/>
            </a:r>
            <a:br>
              <a:rPr lang="en-US" b="1" dirty="0" smtClean="0"/>
            </a:br>
            <a:r>
              <a:rPr lang="en-US" sz="2800" b="1" dirty="0" smtClean="0"/>
              <a:t>Legislative Initiative</a:t>
            </a:r>
            <a:endParaRPr lang="en-US" b="1" dirty="0"/>
          </a:p>
        </p:txBody>
      </p:sp>
      <p:sp>
        <p:nvSpPr>
          <p:cNvPr id="3" name="Content Placeholder 2"/>
          <p:cNvSpPr>
            <a:spLocks noGrp="1"/>
          </p:cNvSpPr>
          <p:nvPr>
            <p:ph idx="1"/>
          </p:nvPr>
        </p:nvSpPr>
        <p:spPr/>
        <p:txBody>
          <a:bodyPr/>
          <a:lstStyle/>
          <a:p>
            <a:pPr algn="r" rtl="1"/>
            <a:r>
              <a:rPr lang="ar-SA" dirty="0"/>
              <a:t> لمجلس النواب ومجلس الوزراء حق اقتراح القوانين. ولا ينشر قانون ما لم يقره مجلس النواب</a:t>
            </a:r>
            <a:r>
              <a:rPr lang="ar-SA" dirty="0" smtClean="0"/>
              <a:t>.</a:t>
            </a:r>
            <a:endParaRPr lang="en-US" dirty="0" smtClean="0"/>
          </a:p>
          <a:p>
            <a:pPr algn="r" rtl="1"/>
            <a:r>
              <a:rPr lang="ar-LB" dirty="0" smtClean="0"/>
              <a:t>اقتراح القانون = مبادرة نيابية</a:t>
            </a:r>
          </a:p>
          <a:p>
            <a:pPr algn="r" rtl="1"/>
            <a:r>
              <a:rPr lang="ar-LB" dirty="0" smtClean="0"/>
              <a:t>مشروع القانون = مبادرة حكومية</a:t>
            </a:r>
          </a:p>
          <a:p>
            <a:pPr algn="r" rtl="1"/>
            <a:r>
              <a:rPr lang="ar-LB" dirty="0" smtClean="0"/>
              <a:t>مصدر المبادرة لا يغير المسار الاجرائي داخل المجلس</a:t>
            </a:r>
            <a:endParaRPr lang="en-US" dirty="0" smtClean="0"/>
          </a:p>
          <a:p>
            <a:pPr algn="r" rtl="1"/>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04927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المسار التشريعي العام</a:t>
            </a:r>
            <a:br>
              <a:rPr lang="ar-LB" b="1" dirty="0" smtClean="0"/>
            </a:br>
            <a:r>
              <a:rPr lang="en-US" sz="2800" b="1" dirty="0" smtClean="0"/>
              <a:t>The Ordinary Legislative Path</a:t>
            </a:r>
            <a:endParaRPr lang="en-US"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19616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29144114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أعمال اللجان</a:t>
            </a:r>
            <a:br>
              <a:rPr lang="ar-LB" b="1" dirty="0" smtClean="0"/>
            </a:br>
            <a:r>
              <a:rPr lang="en-US" sz="3200" b="1" dirty="0" smtClean="0"/>
              <a:t>Committee Operations</a:t>
            </a:r>
            <a:endParaRPr lang="en-US" b="1" dirty="0"/>
          </a:p>
        </p:txBody>
      </p:sp>
      <p:sp>
        <p:nvSpPr>
          <p:cNvPr id="3" name="Content Placeholder 2"/>
          <p:cNvSpPr>
            <a:spLocks noGrp="1"/>
          </p:cNvSpPr>
          <p:nvPr>
            <p:ph idx="1"/>
          </p:nvPr>
        </p:nvSpPr>
        <p:spPr/>
        <p:txBody>
          <a:bodyPr>
            <a:normAutofit/>
          </a:bodyPr>
          <a:lstStyle/>
          <a:p>
            <a:pPr algn="r" rtl="1"/>
            <a:endParaRPr lang="en-US" dirty="0"/>
          </a:p>
          <a:p>
            <a:pPr algn="r" rtl="1"/>
            <a:endParaRPr lang="en-US" dirty="0"/>
          </a:p>
          <a:p>
            <a:pPr algn="r" rtl="1"/>
            <a:endParaRPr lang="en-US" dirty="0"/>
          </a:p>
          <a:p>
            <a:pPr algn="r" rtl="1"/>
            <a:endParaRPr lang="en-US" dirty="0"/>
          </a:p>
        </p:txBody>
      </p:sp>
      <p:sp>
        <p:nvSpPr>
          <p:cNvPr id="4" name="Content Placeholder 3"/>
          <p:cNvSpPr>
            <a:spLocks noGrp="1"/>
          </p:cNvSpPr>
          <p:nvPr>
            <p:ph sz="half" idx="4294967295"/>
          </p:nvPr>
        </p:nvSpPr>
        <p:spPr>
          <a:xfrm>
            <a:off x="211015" y="1825625"/>
            <a:ext cx="11980985" cy="4351338"/>
          </a:xfrm>
        </p:spPr>
        <p:txBody>
          <a:bodyPr>
            <a:normAutofit fontScale="92500" lnSpcReduction="10000"/>
          </a:bodyPr>
          <a:lstStyle/>
          <a:p>
            <a:pPr algn="r" rtl="1"/>
            <a:r>
              <a:rPr lang="ar-SA" dirty="0" smtClean="0"/>
              <a:t> فور وصول المشاريع والاقتراحات وسائر القضايا التي يجب</a:t>
            </a:r>
            <a:r>
              <a:rPr lang="en-US" dirty="0" smtClean="0"/>
              <a:t> </a:t>
            </a:r>
            <a:r>
              <a:rPr lang="ar-SA" dirty="0" smtClean="0"/>
              <a:t>درسها في اللجان إلى قلم المجلس يحيلها الرئيس إلى اللجان بحسب اختصاصها</a:t>
            </a:r>
            <a:r>
              <a:rPr lang="en-US" dirty="0" smtClean="0"/>
              <a:t>.</a:t>
            </a:r>
          </a:p>
          <a:p>
            <a:pPr algn="r" rtl="1"/>
            <a:r>
              <a:rPr lang="ar-SA" dirty="0" smtClean="0"/>
              <a:t> تجتمع كل لجنة بدعوة من رئيسها ويقوم المقرر بتوجيه الدعوة عند تعذر قيام الرئيس بمهامه وذلك بناءً على تكليف من هذا الأخير أو من رئيس المجلس.</a:t>
            </a:r>
            <a:r>
              <a:rPr lang="en-US" dirty="0" smtClean="0"/>
              <a:t> </a:t>
            </a:r>
            <a:r>
              <a:rPr lang="ar-SA" dirty="0" smtClean="0"/>
              <a:t> يبلغ أمين سر اللجنة أعضاءها الموعد مع جدول الجلسة الذي يضعه الرئيس مرفقاً بنسخة عن المشاريع والاقتراحات وسائر المعاملات المدرجة في الجدول وذلك قبل الموعد المعين بيوم على الأقل.</a:t>
            </a:r>
            <a:endParaRPr lang="en-US" dirty="0" smtClean="0"/>
          </a:p>
          <a:p>
            <a:pPr algn="r" rtl="1"/>
            <a:r>
              <a:rPr lang="ar-SA" dirty="0" smtClean="0"/>
              <a:t> يرأس الرئيس أو المقرر الجلسة ويديرها وفقاً للقواعد المتبعة في إدارة الجلسات العامة</a:t>
            </a:r>
            <a:r>
              <a:rPr lang="en-US" dirty="0" smtClean="0"/>
              <a:t>. </a:t>
            </a:r>
            <a:r>
              <a:rPr lang="ar-SA" dirty="0" smtClean="0"/>
              <a:t>عندما تجتمع اللجنة برئاسة المقرر بسبب غياب الرئيس أو برئاسته وغياب المقرر تعمد إلى انتخاب مقرر خاص لوضع التقرير بالمواضيع التي ينجز درسها.</a:t>
            </a:r>
            <a:endParaRPr lang="en-US" dirty="0" smtClean="0"/>
          </a:p>
          <a:p>
            <a:pPr algn="r" rtl="1"/>
            <a:r>
              <a:rPr lang="ar-SA" dirty="0" smtClean="0"/>
              <a:t> لا تكون جلسة اللجنة قانونية في الجلسة الأولى إلا بحضور اكثر من نصف الأعضاء أما في الجلسات التالية فتكون الجلسة قانونية للنظر بجدول أعمال الجلسة الأولى على أن لا يقل عدد الحاضرين عن ثلث عدد أعضاء اللجنة.</a:t>
            </a:r>
            <a:endParaRPr lang="en-US" dirty="0" smtClean="0"/>
          </a:p>
          <a:p>
            <a:pPr algn="r" rtl="1"/>
            <a:endParaRPr lang="en-US" dirty="0" smtClean="0"/>
          </a:p>
          <a:p>
            <a:pPr algn="r" rtl="1"/>
            <a:endParaRPr lang="en-US" dirty="0" smtClean="0"/>
          </a:p>
          <a:p>
            <a:pPr algn="r" rtl="1"/>
            <a:endParaRPr lang="en-US" dirty="0" smtClean="0"/>
          </a:p>
          <a:p>
            <a:pPr algn="r" rtl="1"/>
            <a:endParaRPr lang="en-US" dirty="0" smtClean="0"/>
          </a:p>
          <a:p>
            <a:pPr algn="r" rtl="1"/>
            <a:endParaRPr lang="en-US" dirty="0" smtClean="0"/>
          </a:p>
          <a:p>
            <a:pPr algn="r" rtl="1"/>
            <a:endParaRPr lang="en-US" dirty="0"/>
          </a:p>
        </p:txBody>
      </p:sp>
      <p:sp>
        <p:nvSpPr>
          <p:cNvPr id="5" name="Footer Placeholder 4"/>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41084209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a:t>أعمال اللجان</a:t>
            </a:r>
            <a:br>
              <a:rPr lang="ar-LB" b="1" dirty="0"/>
            </a:br>
            <a:r>
              <a:rPr lang="en-US" sz="3200" b="1" dirty="0"/>
              <a:t>Committee Operations</a:t>
            </a:r>
            <a:endParaRPr lang="en-US" sz="3200" dirty="0"/>
          </a:p>
        </p:txBody>
      </p:sp>
      <p:sp>
        <p:nvSpPr>
          <p:cNvPr id="3" name="Content Placeholder 2"/>
          <p:cNvSpPr>
            <a:spLocks noGrp="1"/>
          </p:cNvSpPr>
          <p:nvPr>
            <p:ph idx="1"/>
          </p:nvPr>
        </p:nvSpPr>
        <p:spPr/>
        <p:txBody>
          <a:bodyPr>
            <a:normAutofit fontScale="85000" lnSpcReduction="20000"/>
          </a:bodyPr>
          <a:lstStyle/>
          <a:p>
            <a:pPr algn="r" rtl="1"/>
            <a:r>
              <a:rPr lang="ar-SA" dirty="0" smtClean="0"/>
              <a:t> يمكن للجان أن تدعو الوزير المختص لحضور جلساتها وللوزير أن ينتدب من ينوب عنه إلا إذا قررت اللجنة دعوة الوزير بالذات.</a:t>
            </a:r>
            <a:r>
              <a:rPr lang="en-US" dirty="0" smtClean="0"/>
              <a:t> </a:t>
            </a:r>
            <a:r>
              <a:rPr lang="ar-SA" dirty="0" smtClean="0"/>
              <a:t>عندما تقرر اللجنة دعوة الوزير بالذات على رئيسها إبلاغ الوزير القرار بواسطة رئاسة المجلس وذلك قبل الموعد بثلاثة أيام على الأقل. يرفق كتاب الدعوة ببيان بالأعمال التي سيجري بحثها عند الاقتضاء.</a:t>
            </a:r>
            <a:endParaRPr lang="en-US" dirty="0" smtClean="0"/>
          </a:p>
          <a:p>
            <a:pPr algn="r" rtl="1"/>
            <a:r>
              <a:rPr lang="ar-SA" dirty="0" smtClean="0"/>
              <a:t> يحق للجان المجلس أن تطلب إلى الوزير المختص تزويدها بالمستندات والوثائق والمعلومات التي ترى </a:t>
            </a:r>
            <a:r>
              <a:rPr lang="ar-SA" dirty="0" err="1" smtClean="0"/>
              <a:t>الإطلاع</a:t>
            </a:r>
            <a:r>
              <a:rPr lang="ar-SA" dirty="0" smtClean="0"/>
              <a:t> عليها.</a:t>
            </a:r>
            <a:br>
              <a:rPr lang="ar-SA" dirty="0" smtClean="0"/>
            </a:br>
            <a:r>
              <a:rPr lang="ar-SA" dirty="0" smtClean="0"/>
              <a:t> إذا تمنع الوزير عن إجابة الطلب وجب رفع الأمر إلى رئيس المجلس الذي يعرض الموضوع على المجلس في أول جلسة ويعطيه الأولوية على سائر الأعمال.</a:t>
            </a:r>
            <a:endParaRPr lang="en-US" dirty="0" smtClean="0"/>
          </a:p>
          <a:p>
            <a:pPr algn="r" rtl="1"/>
            <a:r>
              <a:rPr lang="ar-SA" dirty="0" smtClean="0"/>
              <a:t> لكل نائب حق حضور جلسات اللجان ولو لم يكن عضواً فيها وله أن يناقش المواضيع المطروحة على البحث وان يبدي رأيه وان يتقدم باقتراحات وبتعديلات كسائر أعضاء اللجنة غير انه لا يحق له الاشتراك في التصويت.</a:t>
            </a:r>
            <a:endParaRPr lang="en-US" dirty="0" smtClean="0"/>
          </a:p>
          <a:p>
            <a:pPr algn="r" rtl="1"/>
            <a:r>
              <a:rPr lang="ar-SA" dirty="0" smtClean="0"/>
              <a:t> </a:t>
            </a:r>
            <a:r>
              <a:rPr lang="ar-SA" dirty="0" smtClean="0"/>
              <a:t>جلسات </a:t>
            </a:r>
            <a:r>
              <a:rPr lang="ar-SA" dirty="0"/>
              <a:t>اللجان وأعمالها ومحاضرها ووقائع المناقشة والتصويت سرية ما لم تقرر اللجنة خلاف </a:t>
            </a:r>
            <a:r>
              <a:rPr lang="ar-SA" dirty="0" smtClean="0"/>
              <a:t>ذلك.</a:t>
            </a:r>
            <a:endParaRPr lang="ar-LB" dirty="0"/>
          </a:p>
          <a:p>
            <a:pPr algn="r" rtl="1"/>
            <a:r>
              <a:rPr lang="ar-SA" dirty="0" smtClean="0"/>
              <a:t>ان حضور جلسات اللجان إلزامي.</a:t>
            </a:r>
            <a:r>
              <a:rPr lang="ar-SA" dirty="0"/>
              <a:t> يعتبر مستقيلاً حكماً عضو اللجنة الذي يتغيب عن حضور ثلاث جلسات متوالية بدون عذر مشروع مقدم </a:t>
            </a:r>
            <a:r>
              <a:rPr lang="ar-SA" dirty="0" smtClean="0"/>
              <a:t>وعلى </a:t>
            </a:r>
            <a:r>
              <a:rPr lang="ar-SA" dirty="0"/>
              <a:t>رئيس اللجنة أن يبلغ رئيس المجلس الأمر لانتخاب خلف له.</a:t>
            </a:r>
            <a:endParaRPr lang="en-US" dirty="0"/>
          </a:p>
          <a:p>
            <a:pPr algn="r" rtl="1"/>
            <a:endParaRPr lang="en-US" dirty="0" smtClean="0"/>
          </a:p>
          <a:p>
            <a:pPr algn="r" rtl="1"/>
            <a:endParaRPr lang="en-US" dirty="0" smtClean="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14457095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أعمال اللجان</a:t>
            </a:r>
            <a:r>
              <a:rPr lang="ar-LB" sz="3200" b="1" dirty="0" smtClean="0"/>
              <a:t/>
            </a:r>
            <a:br>
              <a:rPr lang="ar-LB" sz="3200" b="1" dirty="0" smtClean="0"/>
            </a:br>
            <a:r>
              <a:rPr lang="en-US" sz="3200" b="1" dirty="0" smtClean="0"/>
              <a:t>Committee Operations</a:t>
            </a:r>
            <a:endParaRPr lang="en-US" sz="3200" dirty="0"/>
          </a:p>
        </p:txBody>
      </p:sp>
      <p:sp>
        <p:nvSpPr>
          <p:cNvPr id="3" name="Content Placeholder 2"/>
          <p:cNvSpPr>
            <a:spLocks noGrp="1"/>
          </p:cNvSpPr>
          <p:nvPr>
            <p:ph idx="1"/>
          </p:nvPr>
        </p:nvSpPr>
        <p:spPr/>
        <p:txBody>
          <a:bodyPr>
            <a:normAutofit/>
          </a:bodyPr>
          <a:lstStyle/>
          <a:p>
            <a:pPr algn="r" rtl="1"/>
            <a:r>
              <a:rPr lang="ar-SA" dirty="0"/>
              <a:t> على اللجان أن تدرس المواضيع المعروضة عليها تباعاً حسب تواريخ ورودها ما عدا </a:t>
            </a:r>
            <a:r>
              <a:rPr lang="ar-SA" dirty="0" smtClean="0"/>
              <a:t>ما </a:t>
            </a:r>
            <a:r>
              <a:rPr lang="ar-SA" dirty="0"/>
              <a:t>تقرر اللجنة تقديمه على سواه</a:t>
            </a:r>
            <a:r>
              <a:rPr lang="ar-SA" dirty="0" smtClean="0"/>
              <a:t>.</a:t>
            </a:r>
            <a:endParaRPr lang="en-US" dirty="0" smtClean="0"/>
          </a:p>
          <a:p>
            <a:pPr algn="r" rtl="1"/>
            <a:r>
              <a:rPr lang="ar-SA" dirty="0"/>
              <a:t> بعد مناقشة المشاريع والاقتراحات المطروحة على اللجنة يصوت عليها بالأكثرية. إذا تساوت الأصوات اعتبر صوت الرئيس مرجحاً.</a:t>
            </a:r>
            <a:endParaRPr lang="en-US" dirty="0"/>
          </a:p>
          <a:p>
            <a:pPr algn="r" rtl="1"/>
            <a:r>
              <a:rPr lang="ar-SA" dirty="0"/>
              <a:t> تضبط وقائع جلسات اللجان في محضر تفصيلي يتضمن المناقشات والآراء والمقترحات والقرارات التي أبديت ويوقع المحضر رئيس اللجنة والمقرر وأمين السر.</a:t>
            </a:r>
            <a:endParaRPr lang="en-US" dirty="0"/>
          </a:p>
          <a:p>
            <a:pPr algn="r" rtl="1"/>
            <a:r>
              <a:rPr lang="ar-SA" dirty="0"/>
              <a:t> على اللجان أن تنهي دراستها وترفع تقريرها في المشاريع والاقتراحات وسائر المواضيع المحالة عليها في مهلة أقصاها شهر اعتباراً من تاريخ ورودها. </a:t>
            </a:r>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40214264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اللجان المشتركة</a:t>
            </a:r>
            <a:r>
              <a:rPr lang="en-US" sz="3600" b="1" dirty="0" smtClean="0"/>
              <a:t/>
            </a:r>
            <a:br>
              <a:rPr lang="en-US" sz="3600" b="1" dirty="0" smtClean="0"/>
            </a:br>
            <a:r>
              <a:rPr lang="en-US" sz="3200" b="1" dirty="0" smtClean="0"/>
              <a:t>Joint Committees</a:t>
            </a:r>
            <a:endParaRPr lang="en-US" b="1" dirty="0"/>
          </a:p>
        </p:txBody>
      </p:sp>
      <p:sp>
        <p:nvSpPr>
          <p:cNvPr id="3" name="Content Placeholder 2"/>
          <p:cNvSpPr>
            <a:spLocks noGrp="1"/>
          </p:cNvSpPr>
          <p:nvPr>
            <p:ph idx="1"/>
          </p:nvPr>
        </p:nvSpPr>
        <p:spPr/>
        <p:txBody>
          <a:bodyPr>
            <a:normAutofit fontScale="92500" lnSpcReduction="10000"/>
          </a:bodyPr>
          <a:lstStyle/>
          <a:p>
            <a:pPr algn="r" rtl="1"/>
            <a:r>
              <a:rPr lang="ar-SA" dirty="0"/>
              <a:t> إذا كان المشروع أو الاقتراح يدخل في اختصاص اكثر من لجنة فلرئيس المجلس أن يدعو اللجان المختصة إلى اجتماع مشترك برئاسته أما إذا كانت كل لجنة قد درسته على حدة ورأت الرئاسة تبايناً في النصوص المقترحة قد تؤدي إلى تعقيد في المناقشة والتصويت في الهيئة العامة، وجب اجتماع اللجان المختصة بلجنة واحدة مشتركة برئاسة رئيس المجلس أو نائبه لإعادة الدرس ووضع تقرير موحد. </a:t>
            </a:r>
            <a:br>
              <a:rPr lang="ar-SA" dirty="0"/>
            </a:br>
            <a:r>
              <a:rPr lang="ar-SA" dirty="0" smtClean="0"/>
              <a:t>ولرئيس </a:t>
            </a:r>
            <a:r>
              <a:rPr lang="ar-SA" dirty="0"/>
              <a:t>المجلس أن يعرض أي موضوع على اللجان المشتركة عفواً أو بناءً على طلب خمسة نواب على الأقل، وللجان وضع الاقتراحات وإصدار التوصيات اللازمة .</a:t>
            </a:r>
            <a:endParaRPr lang="en-US" dirty="0"/>
          </a:p>
          <a:p>
            <a:pPr algn="r" rtl="1"/>
            <a:r>
              <a:rPr lang="ar-SA" dirty="0"/>
              <a:t> عند اجتماع اكثر من لجنة لدرس موضوع واحد تنتخب اللجان المجتمعة مقرراً خاصاً لوضع التقرير الموحد.</a:t>
            </a:r>
            <a:endParaRPr lang="en-US" dirty="0"/>
          </a:p>
          <a:p>
            <a:pPr algn="r" rtl="1"/>
            <a:r>
              <a:rPr lang="ar-SA" dirty="0"/>
              <a:t> يجب أن يتضمن تقرير اللجنة مختلف وجهات النظر والآراء التي عرضت في اللجنة.</a:t>
            </a:r>
            <a:endParaRPr lang="en-US" dirty="0"/>
          </a:p>
          <a:p>
            <a:pPr algn="r" rtl="1"/>
            <a:r>
              <a:rPr lang="ar-SA" dirty="0"/>
              <a:t> ترفع تقارير اللجان الى مكتب المجلس لإدراجها في جدول أعمال جلسات المجلس العامة وفق ترتيب وصولها اليه مع حفظ الأولوية للمشاريع المعجلة.</a:t>
            </a:r>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15172023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جلسات المجلس</a:t>
            </a:r>
            <a:br>
              <a:rPr lang="ar-LB" b="1" dirty="0" smtClean="0"/>
            </a:br>
            <a:r>
              <a:rPr lang="en-US" sz="3200" b="1" dirty="0" smtClean="0"/>
              <a:t>Council Sessions</a:t>
            </a:r>
            <a:endParaRPr lang="en-US" sz="3200" b="1" dirty="0"/>
          </a:p>
        </p:txBody>
      </p:sp>
      <p:sp>
        <p:nvSpPr>
          <p:cNvPr id="3" name="Content Placeholder 2"/>
          <p:cNvSpPr>
            <a:spLocks noGrp="1"/>
          </p:cNvSpPr>
          <p:nvPr>
            <p:ph idx="1"/>
          </p:nvPr>
        </p:nvSpPr>
        <p:spPr/>
        <p:txBody>
          <a:bodyPr/>
          <a:lstStyle/>
          <a:p>
            <a:pPr algn="r" rtl="1"/>
            <a:r>
              <a:rPr lang="ar-SA" dirty="0"/>
              <a:t>ينعقد مجلس النواب في دورات عادية واستثنائية وفقاً لأحكام الدستور.</a:t>
            </a:r>
            <a:endParaRPr lang="en-US" dirty="0"/>
          </a:p>
          <a:p>
            <a:pPr algn="r" rtl="1"/>
            <a:r>
              <a:rPr lang="ar-SA" dirty="0" smtClean="0"/>
              <a:t>لا </a:t>
            </a:r>
            <a:r>
              <a:rPr lang="ar-SA" dirty="0" smtClean="0"/>
              <a:t>تفتح جلسة المجلس إلا بحضور الأغلبية من عدد أعضائه ولا يجوز التصويت إلا عند توافر النصاب في قاعة الاجتماع.</a:t>
            </a:r>
            <a:br>
              <a:rPr lang="ar-SA" dirty="0" smtClean="0"/>
            </a:br>
            <a:r>
              <a:rPr lang="ar-SA" dirty="0" smtClean="0"/>
              <a:t> - أما المناقشات فلا تستوجب استمرار توافر النصاب.</a:t>
            </a:r>
            <a:br>
              <a:rPr lang="ar-SA" dirty="0" smtClean="0"/>
            </a:br>
            <a:r>
              <a:rPr lang="ar-SA" dirty="0" smtClean="0"/>
              <a:t> - إذا رفعت الجلسة قبل الانتهاء من مناقشة موضوع ما، حق لرئيس المجلس إعلان الجلسة مفتوحة، والجلسات التي تعقد فيما بعد لاستكمال البحث تعتبر استمراراً للجلسة الأولى.</a:t>
            </a:r>
            <a:endParaRPr lang="en-US" dirty="0" smtClean="0"/>
          </a:p>
          <a:p>
            <a:pPr algn="r" rtl="1"/>
            <a:r>
              <a:rPr lang="ar-SA" dirty="0"/>
              <a:t> يبدأ المجلس أعماله بتلاوة خلاصة الأوراق الواردة ويخصص لذلك أول نصف ساعة من الجلسة، ولكل نائب حق التعليق على الموضوع بحدود ثلاث دقائق شرط عدم تجاوز المدة المحددة</a:t>
            </a:r>
            <a:r>
              <a:rPr lang="ar-SA" dirty="0" smtClean="0"/>
              <a:t>.</a:t>
            </a:r>
            <a:r>
              <a:rPr lang="ar-SA" dirty="0"/>
              <a:t> بعدها يصار إلى درس ومناقشة المواضيع الواردة في جدول الأعمال.</a:t>
            </a:r>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4192522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جلسات المجلس</a:t>
            </a:r>
            <a:br>
              <a:rPr lang="ar-LB" b="1" dirty="0" smtClean="0"/>
            </a:br>
            <a:r>
              <a:rPr lang="en-US" sz="3200" b="1" dirty="0"/>
              <a:t>Council Sessions</a:t>
            </a:r>
            <a:endParaRPr lang="en-US" sz="3200" dirty="0"/>
          </a:p>
        </p:txBody>
      </p:sp>
      <p:sp>
        <p:nvSpPr>
          <p:cNvPr id="3" name="Content Placeholder 2"/>
          <p:cNvSpPr>
            <a:spLocks noGrp="1"/>
          </p:cNvSpPr>
          <p:nvPr>
            <p:ph idx="1"/>
          </p:nvPr>
        </p:nvSpPr>
        <p:spPr/>
        <p:txBody>
          <a:bodyPr>
            <a:normAutofit lnSpcReduction="10000"/>
          </a:bodyPr>
          <a:lstStyle/>
          <a:p>
            <a:pPr algn="r" rtl="1"/>
            <a:r>
              <a:rPr lang="ar-SA" dirty="0"/>
              <a:t> يتلى أولاً المشروع موضوع المناقشة مع أسبابه الموجبة فتقرير اللجنة المختصة والتعديلات التي اقترحتها، ثم يعطى الكلام للنواب المدونة أسماؤهم قبل الجلسة تباعاً حسب الترتيب، ومن ثم للنواب الذين يطلبون الكلام أثناء الجلسة.</a:t>
            </a:r>
            <a:endParaRPr lang="en-US" dirty="0"/>
          </a:p>
          <a:p>
            <a:pPr algn="r" rtl="1"/>
            <a:r>
              <a:rPr lang="ar-SA" dirty="0"/>
              <a:t> بعد انتهاء المناقشة بصورة عامة ينتقل المجلس إلى البحث في المواد والتصويت عليها مادة </a:t>
            </a:r>
            <a:r>
              <a:rPr lang="ar-SA" dirty="0" err="1"/>
              <a:t>مادة</a:t>
            </a:r>
            <a:r>
              <a:rPr lang="ar-SA" dirty="0"/>
              <a:t> إلا إذا قدم اقتراح برد المشروع فيجري التصويت على الاقتراح أولاً حتى إذا قبله المجلس اعتبر المشروع مرفوضاً.</a:t>
            </a:r>
            <a:endParaRPr lang="en-US" dirty="0"/>
          </a:p>
          <a:p>
            <a:pPr algn="r" rtl="1"/>
            <a:r>
              <a:rPr lang="ar-SA" dirty="0"/>
              <a:t> للحكومة حق الأولوية في الكلام مرة واحدة لدى بحث أي مشروع أو مادة كلما طلبت ذلك ويليها رؤساء اللجان فمقرروها فأصحاب الاقتراحات إذا ما تناول البحث تقرير اللجنة وتعديلها أو الاقتراح المقدم.</a:t>
            </a:r>
            <a:endParaRPr lang="en-US" dirty="0"/>
          </a:p>
          <a:p>
            <a:pPr algn="r" rtl="1"/>
            <a:r>
              <a:rPr lang="ar-SA" dirty="0"/>
              <a:t> لكل نائب حق الأولوية في الكلام مرة واحدة في كل أمر يتعلق بالنظام الداخلي أو إذا كان قدم اقتراحاً بتعديل المشروع أو الاقتراح موضوع البحث أو أراد شرحه أو طلب استرداده.</a:t>
            </a:r>
            <a:endParaRPr lang="en-US" dirty="0"/>
          </a:p>
          <a:p>
            <a:pPr algn="r" rtl="1"/>
            <a:endParaRPr lang="en-US" dirty="0"/>
          </a:p>
          <a:p>
            <a:pPr algn="r" rtl="1"/>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9403552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التصويت</a:t>
            </a:r>
            <a:br>
              <a:rPr lang="ar-LB" b="1" dirty="0" smtClean="0"/>
            </a:br>
            <a:r>
              <a:rPr lang="en-US" sz="3600" b="1" dirty="0" smtClean="0"/>
              <a:t>Voting</a:t>
            </a:r>
            <a:endParaRPr lang="en-US" b="1" dirty="0"/>
          </a:p>
        </p:txBody>
      </p:sp>
      <p:sp>
        <p:nvSpPr>
          <p:cNvPr id="3" name="Content Placeholder 2"/>
          <p:cNvSpPr>
            <a:spLocks noGrp="1"/>
          </p:cNvSpPr>
          <p:nvPr>
            <p:ph idx="1"/>
          </p:nvPr>
        </p:nvSpPr>
        <p:spPr/>
        <p:txBody>
          <a:bodyPr/>
          <a:lstStyle/>
          <a:p>
            <a:pPr algn="r" rtl="1"/>
            <a:r>
              <a:rPr lang="ar-SA" dirty="0"/>
              <a:t> يجري التصويت على مشاريع القوانين مادة </a:t>
            </a:r>
            <a:r>
              <a:rPr lang="ar-SA" dirty="0" err="1"/>
              <a:t>مادة</a:t>
            </a:r>
            <a:r>
              <a:rPr lang="ar-SA" dirty="0"/>
              <a:t> بطريقة رفع الأيدي. وبعد التصويت على المواد يطرح الموضوع بمجمله على التصويت بطريقة المناداة بالأسماء.</a:t>
            </a:r>
            <a:endParaRPr lang="en-US" dirty="0"/>
          </a:p>
          <a:p>
            <a:pPr algn="r" rtl="1"/>
            <a:r>
              <a:rPr lang="ar-SA" dirty="0"/>
              <a:t> للمجلس قبل التصويت على مشروع أو اقتراح قانون بجملته أن يقرر إعادته حتى ولو بوشر بالتصويت على مواده إلى اللجنة التي درسته أو إلى لجنة أخرى أو لجان مشتركة لإعادة النظر فيه في ضوء المناقشات التي جرت ووضع تقرير جديد بشأنه في مدة عشرة أيام على الأكثر</a:t>
            </a:r>
            <a:r>
              <a:rPr lang="ar-SA" dirty="0" smtClean="0"/>
              <a:t>.</a:t>
            </a:r>
            <a:r>
              <a:rPr lang="ar-SA" dirty="0"/>
              <a:t> وبعد وضع التقرير الجديد يدرج الموضوع في جدول الأعمال ويجري التصويت عليه مجدداً</a:t>
            </a:r>
            <a:r>
              <a:rPr lang="ar-SA" dirty="0" smtClean="0"/>
              <a:t>.</a:t>
            </a:r>
            <a:endParaRPr lang="en-US" dirty="0" smtClean="0"/>
          </a:p>
          <a:p>
            <a:pPr algn="r" rtl="1"/>
            <a:r>
              <a:rPr lang="ar-SA" dirty="0"/>
              <a:t> يمكن التصويت على مشاريع القوانين التي تجيز إبرام المعاهدات والاتفاقات الدولية والاتفاقات المعقودة بين الدولة والمؤسسات دون طرح مواد هذه المعاهدات والاتفاقات مادة </a:t>
            </a:r>
            <a:r>
              <a:rPr lang="ar-SA" dirty="0" err="1"/>
              <a:t>مادة</a:t>
            </a:r>
            <a:r>
              <a:rPr lang="ar-SA" dirty="0"/>
              <a:t>.</a:t>
            </a:r>
            <a:endParaRPr lang="en-US" dirty="0"/>
          </a:p>
          <a:p>
            <a:pPr algn="r" rtl="1"/>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19873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تكوين المجلس والتمثيل</a:t>
            </a:r>
            <a:r>
              <a:rPr lang="ar-LB" dirty="0" smtClean="0"/>
              <a:t/>
            </a:r>
            <a:br>
              <a:rPr lang="ar-LB" dirty="0" smtClean="0"/>
            </a:br>
            <a:r>
              <a:rPr lang="en-US" sz="2400" b="1" dirty="0" smtClean="0"/>
              <a:t>Composition and Representation</a:t>
            </a:r>
            <a:endParaRPr lang="en-US" b="1" dirty="0"/>
          </a:p>
        </p:txBody>
      </p:sp>
      <p:sp>
        <p:nvSpPr>
          <p:cNvPr id="3" name="Content Placeholder 2"/>
          <p:cNvSpPr>
            <a:spLocks noGrp="1"/>
          </p:cNvSpPr>
          <p:nvPr>
            <p:ph idx="1"/>
          </p:nvPr>
        </p:nvSpPr>
        <p:spPr/>
        <p:txBody>
          <a:bodyPr/>
          <a:lstStyle/>
          <a:p>
            <a:pPr algn="r" rtl="1"/>
            <a:endParaRPr lang="ar-LB" dirty="0" smtClean="0"/>
          </a:p>
          <a:p>
            <a:pPr algn="r" rtl="1"/>
            <a:r>
              <a:rPr lang="ar-LB" dirty="0" smtClean="0"/>
              <a:t>تتولى السلطة </a:t>
            </a:r>
            <a:r>
              <a:rPr lang="ar-LB" dirty="0" err="1" smtClean="0"/>
              <a:t>المشترعة</a:t>
            </a:r>
            <a:r>
              <a:rPr lang="ar-LB" dirty="0" smtClean="0"/>
              <a:t> هيئة واحدة هي مجلس النواب. </a:t>
            </a:r>
          </a:p>
          <a:p>
            <a:pPr algn="r" rtl="1"/>
            <a:r>
              <a:rPr lang="ar-LB" dirty="0" smtClean="0"/>
              <a:t>يتألف مجلس النواب من نواب منتخبين وفقاً للقانون الانتخابي.</a:t>
            </a:r>
          </a:p>
          <a:p>
            <a:pPr algn="r" rtl="1"/>
            <a:r>
              <a:rPr lang="ar-LB" dirty="0" smtClean="0"/>
              <a:t>يجب ان تكون المقاعد متساوية بين المسيحيين والمسلمين ونسبية بين الطوائف والمناطق.</a:t>
            </a:r>
          </a:p>
          <a:p>
            <a:pPr algn="r" rtl="1"/>
            <a:r>
              <a:rPr lang="ar-LB" dirty="0" smtClean="0"/>
              <a:t>يمثل النائب المنتخب الأمة جمعاء.</a:t>
            </a:r>
          </a:p>
          <a:p>
            <a:pPr algn="r" rtl="1"/>
            <a:r>
              <a:rPr lang="ar-LB" dirty="0" smtClean="0"/>
              <a:t>يضع المجلس نظامه الداخلي.</a:t>
            </a:r>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4500414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SA" dirty="0"/>
              <a:t>الاستعجال</a:t>
            </a:r>
            <a:r>
              <a:rPr lang="en-US" dirty="0"/>
              <a:t> </a:t>
            </a:r>
            <a:r>
              <a:rPr lang="ar-SA" dirty="0"/>
              <a:t>والاستعجال المكرر</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SA" dirty="0"/>
              <a:t> يحيل رئيس المجلس المشروع المعجل فور وروده على اللجنة أو اللجان المختصة التي يتوجب عليها درسه ووضع تقرير بشأنه خلال مهلة أقصاها خمسة عشر يوماً تبدأ من تاريخ طرح المشروع على المجلس.</a:t>
            </a:r>
            <a:endParaRPr lang="en-US" dirty="0"/>
          </a:p>
          <a:p>
            <a:pPr algn="r" rtl="1"/>
            <a:r>
              <a:rPr lang="ar-SA" dirty="0"/>
              <a:t>عند طرح المشروع المعجل على المجلس، لرئيس المجلس عفواً أو بناءً على طلب نائب أو أكثر أن يستشير المجلس في درس المشروع مباشرة دون أن يسبق ذلك أي نقاش</a:t>
            </a:r>
            <a:r>
              <a:rPr lang="ar-SA" dirty="0" smtClean="0"/>
              <a:t>.</a:t>
            </a:r>
            <a:endParaRPr lang="ar-LB" dirty="0" smtClean="0"/>
          </a:p>
          <a:p>
            <a:pPr algn="r" rtl="1"/>
            <a:r>
              <a:rPr lang="ar-SA" dirty="0"/>
              <a:t> للرئيس طرح </a:t>
            </a:r>
            <a:r>
              <a:rPr lang="ar-SA" dirty="0" smtClean="0"/>
              <a:t>الاقتراح </a:t>
            </a:r>
            <a:r>
              <a:rPr lang="ar-SA" dirty="0"/>
              <a:t>أو المشروع المعجل المكرر على المجلس في أول جلسة يعقدها بعد تقديمه حتى ولو لم يدرج في جدول الأعمال.</a:t>
            </a:r>
            <a:endParaRPr lang="en-US" dirty="0"/>
          </a:p>
          <a:p>
            <a:pPr algn="r" rtl="1"/>
            <a:r>
              <a:rPr lang="ar-SA" dirty="0"/>
              <a:t> للحكومة ولأي من النواب مع تقدم مشروع أو اقتراح قانون أن يطلب بمذكرة معللة مناقشته بصورة </a:t>
            </a:r>
            <a:r>
              <a:rPr lang="ar-SA" dirty="0" smtClean="0"/>
              <a:t>الاستعجال </a:t>
            </a:r>
            <a:r>
              <a:rPr lang="ar-SA" dirty="0"/>
              <a:t>المكرر شرط أن يكون مؤلفاً من مادة وحيدة.</a:t>
            </a:r>
            <a:endParaRPr lang="en-US" dirty="0"/>
          </a:p>
          <a:p>
            <a:pPr algn="r" rtl="1"/>
            <a:r>
              <a:rPr lang="ar-SA" dirty="0"/>
              <a:t> يناقش المجلس صفة </a:t>
            </a:r>
            <a:r>
              <a:rPr lang="ar-SA" dirty="0" smtClean="0"/>
              <a:t>الاستعجال </a:t>
            </a:r>
            <a:r>
              <a:rPr lang="ar-SA" dirty="0"/>
              <a:t>المكرر ويصوّت عليها أولاً حتى إذا أقرّها وجبت مباشرة مناقشة الموضوع والتصويت عليه بدون إحالة إلى اللجنة أو اللجان المختصة.</a:t>
            </a:r>
            <a:endParaRPr lang="en-US" dirty="0"/>
          </a:p>
          <a:p>
            <a:pPr algn="r" rtl="1"/>
            <a:r>
              <a:rPr lang="ar-SA" dirty="0"/>
              <a:t>إذا رفض المجلس صفة </a:t>
            </a:r>
            <a:r>
              <a:rPr lang="ar-SA" dirty="0" smtClean="0"/>
              <a:t>الاستعجال </a:t>
            </a:r>
            <a:r>
              <a:rPr lang="ar-SA" dirty="0"/>
              <a:t>المكرر أحيل المشروع على اللجنة المختصة واتبعت بشأنه الأصول العادية.</a:t>
            </a:r>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28131005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45719"/>
          </a:xfrm>
        </p:spPr>
        <p:txBody>
          <a:bodyPr>
            <a:normAutofit fontScale="90000"/>
          </a:bodyPr>
          <a:lstStyle/>
          <a:p>
            <a:pPr rtl="1"/>
            <a:r>
              <a:rPr lang="en-US" b="1" dirty="0" smtClean="0"/>
              <a:t>Inside Lebanese Parliament</a:t>
            </a:r>
            <a:endParaRPr lang="en-US" b="1" dirty="0"/>
          </a:p>
        </p:txBody>
      </p:sp>
      <p:sp>
        <p:nvSpPr>
          <p:cNvPr id="3" name="Subtitle 2"/>
          <p:cNvSpPr>
            <a:spLocks noGrp="1"/>
          </p:cNvSpPr>
          <p:nvPr>
            <p:ph type="subTitle" idx="1"/>
          </p:nvPr>
        </p:nvSpPr>
        <p:spPr>
          <a:xfrm>
            <a:off x="1524000" y="3080825"/>
            <a:ext cx="9144000" cy="2176975"/>
          </a:xfrm>
        </p:spPr>
        <p:txBody>
          <a:bodyPr/>
          <a:lstStyle/>
          <a:p>
            <a:pPr rtl="1"/>
            <a:r>
              <a:rPr lang="ar-LB" sz="4000" dirty="0" smtClean="0"/>
              <a:t>المحور الثالث: الرقابة البرلمانية</a:t>
            </a:r>
            <a:endParaRPr lang="en-US" sz="4000" b="1" dirty="0" smtClean="0"/>
          </a:p>
          <a:p>
            <a:pPr rtl="1"/>
            <a:r>
              <a:rPr lang="en-US" dirty="0" smtClean="0"/>
              <a:t>Third Pillar: Parliamentary Oversight Function</a:t>
            </a:r>
          </a:p>
          <a:p>
            <a:pP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9991416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الأساس الدستوري للمسائلة</a:t>
            </a:r>
            <a:br>
              <a:rPr lang="ar-LB" b="1" dirty="0" smtClean="0"/>
            </a:br>
            <a:r>
              <a:rPr lang="en-US" sz="2800" b="1" dirty="0" smtClean="0"/>
              <a:t>Constitutional Basis of Accountability</a:t>
            </a:r>
            <a:endParaRPr lang="en-US" sz="2800" b="1" dirty="0"/>
          </a:p>
        </p:txBody>
      </p:sp>
      <p:sp>
        <p:nvSpPr>
          <p:cNvPr id="3" name="Content Placeholder 2"/>
          <p:cNvSpPr>
            <a:spLocks noGrp="1"/>
          </p:cNvSpPr>
          <p:nvPr>
            <p:ph idx="1"/>
          </p:nvPr>
        </p:nvSpPr>
        <p:spPr/>
        <p:txBody>
          <a:bodyPr/>
          <a:lstStyle/>
          <a:p>
            <a:pPr algn="r" rtl="1"/>
            <a:endParaRPr lang="ar-LB" dirty="0" smtClean="0"/>
          </a:p>
          <a:p>
            <a:pPr algn="r" rtl="1"/>
            <a:endParaRPr lang="ar-LB" dirty="0"/>
          </a:p>
          <a:p>
            <a:pPr algn="r" rtl="1"/>
            <a:r>
              <a:rPr lang="ar-SA" dirty="0"/>
              <a:t> </a:t>
            </a:r>
            <a:r>
              <a:rPr lang="ar-SA" dirty="0" smtClean="0"/>
              <a:t>يتحمل </a:t>
            </a:r>
            <a:r>
              <a:rPr lang="ar-SA" dirty="0"/>
              <a:t>الوزراء إجمالياً تجاه مجلس النواب تبعة سياسة الحكومة العامة ويتحملون افرادياً تبعة أفعالهم الشخصية</a:t>
            </a:r>
            <a:r>
              <a:rPr lang="ar-SA" dirty="0" smtClean="0"/>
              <a:t>.</a:t>
            </a:r>
            <a:endParaRPr lang="en-US" dirty="0" smtClean="0"/>
          </a:p>
          <a:p>
            <a:pPr algn="r" rtl="1"/>
            <a:r>
              <a:rPr lang="ar-LB" dirty="0" smtClean="0"/>
              <a:t>الحكومة تحتاج ثقة المجلس لممارسة صلاحياتها.</a:t>
            </a:r>
          </a:p>
          <a:p>
            <a:pPr algn="r" rtl="1"/>
            <a:r>
              <a:rPr lang="ar-LB" dirty="0" smtClean="0"/>
              <a:t>يمكن للمجلس ان يسحب الثقة من الحكومة او من أحد أعضائها.</a:t>
            </a:r>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42299886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أدوات الرقابة البرلمانية</a:t>
            </a:r>
            <a:br>
              <a:rPr lang="ar-LB" b="1" dirty="0" smtClean="0"/>
            </a:br>
            <a:r>
              <a:rPr lang="en-US" sz="2800" b="1" dirty="0" smtClean="0"/>
              <a:t>Tools of Parliamentary Oversight</a:t>
            </a:r>
            <a:endParaRPr lang="en-US" sz="2800" b="1" dirty="0"/>
          </a:p>
        </p:txBody>
      </p:sp>
      <p:sp>
        <p:nvSpPr>
          <p:cNvPr id="3" name="Content Placeholder 2"/>
          <p:cNvSpPr>
            <a:spLocks noGrp="1"/>
          </p:cNvSpPr>
          <p:nvPr>
            <p:ph idx="1"/>
          </p:nvPr>
        </p:nvSpPr>
        <p:spPr/>
        <p:txBody>
          <a:bodyPr/>
          <a:lstStyle/>
          <a:p>
            <a:pPr algn="r" rtl="1"/>
            <a:endParaRPr lang="en-US" dirty="0" smtClean="0"/>
          </a:p>
          <a:p>
            <a:pPr algn="r" rtl="1"/>
            <a:r>
              <a:rPr lang="ar-LB" dirty="0" smtClean="0"/>
              <a:t>السؤال النيابي</a:t>
            </a:r>
          </a:p>
          <a:p>
            <a:pPr algn="r" rtl="1"/>
            <a:r>
              <a:rPr lang="ar-LB" dirty="0" smtClean="0"/>
              <a:t>الاستجواب</a:t>
            </a:r>
          </a:p>
          <a:p>
            <a:pPr algn="r" rtl="1"/>
            <a:r>
              <a:rPr lang="ar-LB" dirty="0" smtClean="0"/>
              <a:t>طرح الثقة</a:t>
            </a:r>
          </a:p>
          <a:p>
            <a:pPr algn="r" rtl="1"/>
            <a:r>
              <a:rPr lang="ar-LB" dirty="0" smtClean="0"/>
              <a:t>مناقشة البيان الوزاري</a:t>
            </a:r>
            <a:endParaRPr lang="en-US" dirty="0" smtClean="0"/>
          </a:p>
          <a:p>
            <a:pPr algn="r" rtl="1"/>
            <a:r>
              <a:rPr lang="ar-LB" dirty="0" smtClean="0"/>
              <a:t>التحقيق البرلماني</a:t>
            </a:r>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8615624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السؤال النيابي</a:t>
            </a:r>
            <a:br>
              <a:rPr lang="ar-LB" b="1" dirty="0" smtClean="0"/>
            </a:br>
            <a:r>
              <a:rPr lang="en-US" sz="2800" b="1" dirty="0" smtClean="0"/>
              <a:t>Parliamentary Question</a:t>
            </a:r>
            <a:endParaRPr lang="en-US" b="1" dirty="0"/>
          </a:p>
        </p:txBody>
      </p:sp>
      <p:sp>
        <p:nvSpPr>
          <p:cNvPr id="3" name="Content Placeholder 2"/>
          <p:cNvSpPr>
            <a:spLocks noGrp="1"/>
          </p:cNvSpPr>
          <p:nvPr>
            <p:ph idx="1"/>
          </p:nvPr>
        </p:nvSpPr>
        <p:spPr/>
        <p:txBody>
          <a:bodyPr>
            <a:normAutofit fontScale="92500" lnSpcReduction="20000"/>
          </a:bodyPr>
          <a:lstStyle/>
          <a:p>
            <a:pPr algn="r" rtl="1" fontAlgn="base"/>
            <a:r>
              <a:rPr lang="ar-SA" dirty="0"/>
              <a:t>يحق لنائب أو أكثر توجيه الأسئلة الشفوية أو الخطية إلى الحكومة بمجموعها أو إلى أحد </a:t>
            </a:r>
            <a:r>
              <a:rPr lang="ar-SA" dirty="0" smtClean="0"/>
              <a:t>الوزراء</a:t>
            </a:r>
            <a:r>
              <a:rPr lang="en-US" dirty="0" smtClean="0"/>
              <a:t> </a:t>
            </a:r>
            <a:r>
              <a:rPr lang="ar-SA" dirty="0" smtClean="0"/>
              <a:t>بعد </a:t>
            </a:r>
            <a:r>
              <a:rPr lang="ar-SA" dirty="0"/>
              <a:t>استنفاد البحث في الأسئلة الخطية الواردة في جدول الأعمال، يوجه السؤال الشفوي</a:t>
            </a:r>
            <a:r>
              <a:rPr lang="ar-SA" dirty="0" smtClean="0"/>
              <a:t>.</a:t>
            </a:r>
            <a:r>
              <a:rPr lang="en-US" dirty="0" smtClean="0"/>
              <a:t> </a:t>
            </a:r>
            <a:r>
              <a:rPr lang="ar-SA" dirty="0" smtClean="0"/>
              <a:t>وللحكومة </a:t>
            </a:r>
            <a:r>
              <a:rPr lang="ar-SA" dirty="0"/>
              <a:t>أن تجيب على السؤال فوراً أو أن تطلب تأجيل الجواب وفي هذه الحالة يصار إلى إيداع مضمون السؤال كما ورد إلى الوزير المختص بواسطة دائرة </a:t>
            </a:r>
            <a:r>
              <a:rPr lang="ar-SA" dirty="0" smtClean="0"/>
              <a:t>المحاضر.</a:t>
            </a:r>
            <a:r>
              <a:rPr lang="en-US" dirty="0" smtClean="0"/>
              <a:t> </a:t>
            </a:r>
            <a:r>
              <a:rPr lang="ar-SA" dirty="0" smtClean="0"/>
              <a:t>أما </a:t>
            </a:r>
            <a:r>
              <a:rPr lang="ar-SA" dirty="0"/>
              <a:t>السؤال الخطي فيوجه بواسطة رئيس المجلس وللحكومة أن تجيب عليه خطياً في مهلة خمسة عشر يوماً على الأكثر من تاريخ تسلمها السؤال</a:t>
            </a:r>
            <a:r>
              <a:rPr lang="ar-SA" dirty="0" smtClean="0"/>
              <a:t>.</a:t>
            </a:r>
            <a:endParaRPr lang="en-US" dirty="0" smtClean="0"/>
          </a:p>
          <a:p>
            <a:pPr algn="r" rtl="1" fontAlgn="base"/>
            <a:r>
              <a:rPr lang="ar-SA" dirty="0"/>
              <a:t> للحكومة إذا تبين لها أن الجواب على السؤال يتطلب إجراء تحقيق أو جمع معلومات يتعذر </a:t>
            </a:r>
            <a:r>
              <a:rPr lang="ar-SA" dirty="0" smtClean="0"/>
              <a:t>الاستحصال </a:t>
            </a:r>
            <a:r>
              <a:rPr lang="ar-SA" dirty="0"/>
              <a:t>عليها في المهلة المبينة في المادة السابقة أن تعلم هيئة مكتب المجلس بكتاب توجهه إلى الرئاسة طالبة تمديد المهلة، وللهيئة المذكورة أن تمنحها مهلة تعتبرها كافية</a:t>
            </a:r>
            <a:r>
              <a:rPr lang="ar-SA" dirty="0" smtClean="0"/>
              <a:t>.</a:t>
            </a:r>
            <a:endParaRPr lang="en-US" dirty="0" smtClean="0"/>
          </a:p>
          <a:p>
            <a:pPr algn="r" rtl="1" fontAlgn="base"/>
            <a:r>
              <a:rPr lang="ar-SA" dirty="0"/>
              <a:t> بعد </a:t>
            </a:r>
            <a:r>
              <a:rPr lang="ar-SA" dirty="0" smtClean="0"/>
              <a:t>انقضاء </a:t>
            </a:r>
            <a:r>
              <a:rPr lang="ar-SA" dirty="0"/>
              <a:t>المهلة المحددة للجواب تدرج الأسئلة في أول جلسة مخصصة للأسئلة والأجوبة وكذلك تدرج الأجوبة الواردة</a:t>
            </a:r>
            <a:r>
              <a:rPr lang="ar-SA" dirty="0" smtClean="0"/>
              <a:t>.</a:t>
            </a:r>
            <a:endParaRPr lang="en-US" dirty="0" smtClean="0"/>
          </a:p>
          <a:p>
            <a:pPr algn="r" rtl="1" fontAlgn="base"/>
            <a:r>
              <a:rPr lang="ar-SA" dirty="0"/>
              <a:t> إذا لم تجب الحكومة ضمن المهلة القانونية على سؤال النائب حق لهذا الأخير أن يحوله إلى استجواب.</a:t>
            </a:r>
            <a:endParaRPr lang="en-US" dirty="0"/>
          </a:p>
          <a:p>
            <a:pPr algn="r" rtl="1" fontAlgn="base"/>
            <a:endParaRPr lang="en-US" dirty="0"/>
          </a:p>
          <a:p>
            <a:pPr algn="r" rtl="1" fontAlgn="base"/>
            <a:endParaRPr lang="en-US" dirty="0"/>
          </a:p>
          <a:p>
            <a:pPr algn="r" rtl="1" fontAlgn="base"/>
            <a:endParaRPr lang="en-US" dirty="0"/>
          </a:p>
          <a:p>
            <a:pPr algn="r" rtl="1"/>
            <a:endParaRPr lang="en-US" dirty="0" smtClean="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8004090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الاستجواب</a:t>
            </a:r>
            <a:br>
              <a:rPr lang="ar-LB" b="1" dirty="0" smtClean="0"/>
            </a:br>
            <a:r>
              <a:rPr lang="en-US" sz="3200" b="1" dirty="0" smtClean="0"/>
              <a:t>Interpellation</a:t>
            </a:r>
            <a:endParaRPr lang="en-US" sz="3200" b="1" dirty="0"/>
          </a:p>
        </p:txBody>
      </p:sp>
      <p:sp>
        <p:nvSpPr>
          <p:cNvPr id="3" name="Content Placeholder 2"/>
          <p:cNvSpPr>
            <a:spLocks noGrp="1"/>
          </p:cNvSpPr>
          <p:nvPr>
            <p:ph idx="1"/>
          </p:nvPr>
        </p:nvSpPr>
        <p:spPr/>
        <p:txBody>
          <a:bodyPr/>
          <a:lstStyle/>
          <a:p>
            <a:pPr algn="r" rtl="1"/>
            <a:r>
              <a:rPr lang="ar-SA" dirty="0"/>
              <a:t> لكل نائب أو أكثر أن يطلب استجواب الحكومة بمجموعها أو أحد الوزراء في موضوع معين، يقدم طلب الاستجواب خطياً إلى رئيس المجلس الذي يحيله إلى الحكومة.</a:t>
            </a:r>
            <a:endParaRPr lang="en-US" dirty="0"/>
          </a:p>
          <a:p>
            <a:pPr algn="r" rtl="1"/>
            <a:r>
              <a:rPr lang="ar-SA" dirty="0"/>
              <a:t> على الحكومة أن تجيب على طلب </a:t>
            </a:r>
            <a:r>
              <a:rPr lang="ar-SA" dirty="0" smtClean="0"/>
              <a:t>الاستجواب </a:t>
            </a:r>
            <a:r>
              <a:rPr lang="ar-SA" dirty="0"/>
              <a:t>في مهلة أقصاها خمسة عشر يوماً من تاريخ تسلمها </a:t>
            </a:r>
            <a:r>
              <a:rPr lang="ar-SA" dirty="0" smtClean="0"/>
              <a:t>إياه إلا </a:t>
            </a:r>
            <a:r>
              <a:rPr lang="ar-SA" dirty="0"/>
              <a:t>إذا كان الجواب يقتضي إجراء تحقيق أو جمع معلومات يتعذر معها تقديم </a:t>
            </a:r>
            <a:r>
              <a:rPr lang="ar-SA" dirty="0" smtClean="0"/>
              <a:t>الجواب</a:t>
            </a:r>
            <a:r>
              <a:rPr lang="ar-SA" dirty="0"/>
              <a:t> </a:t>
            </a:r>
            <a:r>
              <a:rPr lang="ar-SA" dirty="0" smtClean="0"/>
              <a:t>في </a:t>
            </a:r>
            <a:r>
              <a:rPr lang="ar-SA" dirty="0"/>
              <a:t>المهلة المذكورة، وفي هذه الحال تطلب الحكومة أو الوزير المختص إلى هيئة مكتب </a:t>
            </a:r>
            <a:r>
              <a:rPr lang="ar-SA" dirty="0" smtClean="0"/>
              <a:t>المجلس</a:t>
            </a:r>
            <a:r>
              <a:rPr lang="ar-SA" dirty="0"/>
              <a:t> تمديد المهلة، وللهيئة المذكورة أن تمدد المهلة بالقدر الذي تراه كافياً</a:t>
            </a:r>
            <a:r>
              <a:rPr lang="ar-SA" dirty="0" smtClean="0"/>
              <a:t>.</a:t>
            </a:r>
            <a:endParaRPr lang="en-US" dirty="0" smtClean="0"/>
          </a:p>
          <a:p>
            <a:pPr algn="r" rtl="1"/>
            <a:r>
              <a:rPr lang="ar-SA" dirty="0"/>
              <a:t>فور ورود الجواب على </a:t>
            </a:r>
            <a:r>
              <a:rPr lang="ar-SA" dirty="0" smtClean="0"/>
              <a:t>الاستجواب، </a:t>
            </a:r>
            <a:r>
              <a:rPr lang="ar-SA" dirty="0"/>
              <a:t>أو بعد انقضاء المهلة إذا كانت الحكومة لم تجب عليه، يدرج موضوع </a:t>
            </a:r>
            <a:r>
              <a:rPr lang="ar-SA" dirty="0" smtClean="0"/>
              <a:t>الاستجواب </a:t>
            </a:r>
            <a:r>
              <a:rPr lang="ar-SA" dirty="0"/>
              <a:t>في جدول أعمال أول جلسة من الجلسات المخصصة </a:t>
            </a:r>
            <a:r>
              <a:rPr lang="ar-SA" dirty="0" smtClean="0"/>
              <a:t>للاستجوابات</a:t>
            </a:r>
            <a:r>
              <a:rPr lang="ar-SA" dirty="0"/>
              <a:t> </a:t>
            </a:r>
            <a:r>
              <a:rPr lang="ar-SA" dirty="0" smtClean="0"/>
              <a:t>حسب </a:t>
            </a:r>
            <a:r>
              <a:rPr lang="ar-SA" dirty="0"/>
              <a:t>تاريخ وروده</a:t>
            </a:r>
            <a:r>
              <a:rPr lang="ar-SA" dirty="0" smtClean="0"/>
              <a:t>.</a:t>
            </a:r>
            <a:endParaRPr lang="en-US" dirty="0" smtClean="0"/>
          </a:p>
          <a:p>
            <a:pPr algn="r" rtl="1"/>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678807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طرح الثقة</a:t>
            </a:r>
            <a:br>
              <a:rPr lang="ar-LB" b="1" dirty="0" smtClean="0"/>
            </a:br>
            <a:r>
              <a:rPr lang="en-US" sz="2800" b="1" dirty="0" smtClean="0"/>
              <a:t>Vote of No Confidence</a:t>
            </a:r>
            <a:endParaRPr lang="en-US" sz="2800" b="1" dirty="0"/>
          </a:p>
        </p:txBody>
      </p:sp>
      <p:sp>
        <p:nvSpPr>
          <p:cNvPr id="3" name="Content Placeholder 2"/>
          <p:cNvSpPr>
            <a:spLocks noGrp="1"/>
          </p:cNvSpPr>
          <p:nvPr>
            <p:ph idx="1"/>
          </p:nvPr>
        </p:nvSpPr>
        <p:spPr/>
        <p:txBody>
          <a:bodyPr/>
          <a:lstStyle/>
          <a:p>
            <a:pPr algn="r" rtl="1"/>
            <a:r>
              <a:rPr lang="ar-SA" dirty="0"/>
              <a:t> للحكومة ولكل نائب أن يطلب طرح الثقة بعد </a:t>
            </a:r>
            <a:r>
              <a:rPr lang="ar-SA" dirty="0" smtClean="0"/>
              <a:t>انتهاء </a:t>
            </a:r>
            <a:r>
              <a:rPr lang="ar-SA" dirty="0"/>
              <a:t>المناقشة في </a:t>
            </a:r>
            <a:r>
              <a:rPr lang="ar-SA" dirty="0" smtClean="0"/>
              <a:t>الاستجوابات </a:t>
            </a:r>
            <a:r>
              <a:rPr lang="ar-SA" dirty="0"/>
              <a:t>أو في المناقشة العامة، كما يحق للحكومة أن تعلّق الثقة على إقرار مشروع قانون تقدمت به، وفي هذه الحال يعتبر رفض المشروع نزعاً للثقة بالحكومة.</a:t>
            </a:r>
            <a:endParaRPr lang="en-US" dirty="0"/>
          </a:p>
          <a:p>
            <a:pPr algn="r" rtl="1"/>
            <a:r>
              <a:rPr lang="ar-SA" dirty="0"/>
              <a:t> ويحق لكل وزير أن يطرح الثقة بنفسه منفرداً أو أن يعلقها على أي مشروع قيد المناقشة </a:t>
            </a:r>
            <a:r>
              <a:rPr lang="ar-SA" dirty="0" smtClean="0"/>
              <a:t>كما</a:t>
            </a:r>
            <a:r>
              <a:rPr lang="ar-SA" dirty="0"/>
              <a:t> </a:t>
            </a:r>
            <a:r>
              <a:rPr lang="ar-SA" dirty="0" smtClean="0"/>
              <a:t>يحق </a:t>
            </a:r>
            <a:r>
              <a:rPr lang="ar-SA" dirty="0"/>
              <a:t>لكل نائب أن يطلب طرح الثقة بشخص الوزير وذلك وفقاً للأصول المبينة أعلاه</a:t>
            </a:r>
            <a:r>
              <a:rPr lang="ar-SA" dirty="0" smtClean="0"/>
              <a:t>.</a:t>
            </a:r>
            <a:endParaRPr lang="en-US" dirty="0" smtClean="0"/>
          </a:p>
          <a:p>
            <a:pPr algn="r" rtl="1"/>
            <a:r>
              <a:rPr lang="ar-LB" dirty="0" smtClean="0"/>
              <a:t>لنزع الثقة التصويت يجب ان يكون بأكثرية </a:t>
            </a:r>
            <a:r>
              <a:rPr lang="ar-LB" dirty="0" err="1" smtClean="0"/>
              <a:t>الثلين</a:t>
            </a:r>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24540901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0000"/>
            <a:lum/>
          </a:blip>
          <a:srcRect/>
          <a:stretch>
            <a:fillRect l="-4000" r="-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LB" b="1" dirty="0" smtClean="0"/>
              <a:t>التحقيق البرلماني</a:t>
            </a:r>
            <a:br>
              <a:rPr lang="ar-LB" b="1" dirty="0" smtClean="0"/>
            </a:br>
            <a:r>
              <a:rPr lang="en-US" sz="3200" b="1" dirty="0" smtClean="0"/>
              <a:t>Parliamentary Investigation</a:t>
            </a:r>
            <a:endParaRPr lang="en-US" sz="3200" b="1" dirty="0"/>
          </a:p>
        </p:txBody>
      </p:sp>
      <p:sp>
        <p:nvSpPr>
          <p:cNvPr id="3" name="Content Placeholder 2"/>
          <p:cNvSpPr>
            <a:spLocks noGrp="1"/>
          </p:cNvSpPr>
          <p:nvPr>
            <p:ph idx="1"/>
          </p:nvPr>
        </p:nvSpPr>
        <p:spPr/>
        <p:txBody>
          <a:bodyPr>
            <a:normAutofit fontScale="92500" lnSpcReduction="20000"/>
          </a:bodyPr>
          <a:lstStyle/>
          <a:p>
            <a:pPr algn="r" rtl="1"/>
            <a:r>
              <a:rPr lang="ar-SA" dirty="0"/>
              <a:t> لمجلس النواب في هيئته العامة أن يقرر إجراء تحقيق برلماني في موضوع معين بناءً على اقتراح مقدم إليه للمناقشة أو في معرض سؤال أو استجواب في موضوع معين أو </a:t>
            </a:r>
            <a:r>
              <a:rPr lang="ar-SA" dirty="0" smtClean="0"/>
              <a:t>مشروع</a:t>
            </a:r>
            <a:r>
              <a:rPr lang="ar-SA" dirty="0"/>
              <a:t> يطرح عليه</a:t>
            </a:r>
            <a:r>
              <a:rPr lang="ar-SA" dirty="0" smtClean="0"/>
              <a:t>.</a:t>
            </a:r>
            <a:endParaRPr lang="en-US" dirty="0" smtClean="0"/>
          </a:p>
          <a:p>
            <a:pPr algn="r" rtl="1"/>
            <a:r>
              <a:rPr lang="ar-SA" dirty="0"/>
              <a:t> تجري اللجنة تحقيقها وترفع تقريراً بنتيجة أعمالها إلى رئيس المجلس الذي يطرحه على المجلس للبت في </a:t>
            </a:r>
            <a:r>
              <a:rPr lang="ar-SA" dirty="0" smtClean="0"/>
              <a:t>الموضوع.</a:t>
            </a:r>
            <a:endParaRPr lang="en-US" dirty="0" smtClean="0"/>
          </a:p>
          <a:p>
            <a:pPr algn="r" rtl="1"/>
            <a:r>
              <a:rPr lang="ar-SA" dirty="0"/>
              <a:t> للجنة التحقيق أن تطلع على جميع الأوراق في مختلف دوائر الدولة وأن تطلب تبليغها </a:t>
            </a:r>
            <a:r>
              <a:rPr lang="ar-SA" dirty="0" smtClean="0"/>
              <a:t>نسخاً</a:t>
            </a:r>
            <a:r>
              <a:rPr lang="en-US" dirty="0" smtClean="0"/>
              <a:t> </a:t>
            </a:r>
            <a:r>
              <a:rPr lang="ar-SA" dirty="0" smtClean="0"/>
              <a:t>عنها </a:t>
            </a:r>
            <a:r>
              <a:rPr lang="ar-SA" dirty="0"/>
              <a:t>وأن تستمع الإفادات وتطلب جميع الإيضاحات التي ترى أنها تفيد التحقيق</a:t>
            </a:r>
            <a:r>
              <a:rPr lang="ar-SA" dirty="0" smtClean="0"/>
              <a:t>.</a:t>
            </a:r>
            <a:endParaRPr lang="en-US" dirty="0" smtClean="0"/>
          </a:p>
          <a:p>
            <a:pPr algn="r" rtl="1"/>
            <a:r>
              <a:rPr lang="ar-SA" dirty="0"/>
              <a:t> يحق للجان أن تعين لجنة فرعية من أعضائها لاستقصاء الحقائق في قضية معينة. وفي حال </a:t>
            </a:r>
            <a:r>
              <a:rPr lang="ar-SA" dirty="0" smtClean="0"/>
              <a:t>امتناع </a:t>
            </a:r>
            <a:r>
              <a:rPr lang="ar-SA" dirty="0"/>
              <a:t>الإدارة المختصة عن توفير المعلومات المطلوبة إلى اللجنة الفرعية ترفع هذه الأخيرة تقريراً بالأمر إلى اللجنة التي انتدبتها ، التي تقوم بدورها بطلب تعيين لجنة تحقيق برلمانية </a:t>
            </a:r>
            <a:r>
              <a:rPr lang="ar-SA" dirty="0" smtClean="0"/>
              <a:t>من</a:t>
            </a:r>
            <a:r>
              <a:rPr lang="en-US" dirty="0" smtClean="0"/>
              <a:t> </a:t>
            </a:r>
            <a:r>
              <a:rPr lang="ar-SA" dirty="0" smtClean="0"/>
              <a:t>الهيئة </a:t>
            </a:r>
            <a:r>
              <a:rPr lang="ar-SA" dirty="0"/>
              <a:t>العامة</a:t>
            </a:r>
            <a:r>
              <a:rPr lang="ar-SA" dirty="0" smtClean="0"/>
              <a:t>.</a:t>
            </a:r>
            <a:endParaRPr lang="en-US" dirty="0" smtClean="0"/>
          </a:p>
          <a:p>
            <a:pPr algn="r" rtl="1"/>
            <a:r>
              <a:rPr lang="ar-SA" dirty="0"/>
              <a:t> يمكن للمجلس أن يولي لجان التحقيق البرلمانية سلطات هيئات التحقيق القضائية على أن يصدر القرار في جلسة للهيئة العامة.</a:t>
            </a:r>
            <a:endParaRPr lang="en-US" dirty="0"/>
          </a:p>
          <a:p>
            <a:pPr algn="r" rtl="1"/>
            <a:endParaRPr lang="en-US" dirty="0" smtClean="0"/>
          </a:p>
          <a:p>
            <a:pPr algn="r" rtl="1"/>
            <a:endParaRPr lang="en-US" dirty="0"/>
          </a:p>
          <a:p>
            <a:pPr algn="r" rtl="1"/>
            <a:endParaRPr lang="en-US" dirty="0"/>
          </a:p>
          <a:p>
            <a:pPr algn="r" rtl="1"/>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11923350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مناقشة الموازنة</a:t>
            </a:r>
            <a:br>
              <a:rPr lang="ar-LB" b="1" dirty="0" smtClean="0"/>
            </a:br>
            <a:r>
              <a:rPr lang="en-US" sz="3200" b="1" dirty="0" smtClean="0"/>
              <a:t>Budgetary Oversight</a:t>
            </a:r>
            <a:endParaRPr lang="en-US" b="1" dirty="0"/>
          </a:p>
        </p:txBody>
      </p:sp>
      <p:sp>
        <p:nvSpPr>
          <p:cNvPr id="3" name="Content Placeholder 2"/>
          <p:cNvSpPr>
            <a:spLocks noGrp="1"/>
          </p:cNvSpPr>
          <p:nvPr>
            <p:ph idx="1"/>
          </p:nvPr>
        </p:nvSpPr>
        <p:spPr/>
        <p:txBody>
          <a:bodyPr/>
          <a:lstStyle/>
          <a:p>
            <a:pPr algn="r" rtl="1"/>
            <a:r>
              <a:rPr lang="ar-SA" dirty="0"/>
              <a:t>كل سنة في بدء عقد تشرين الأول تقدم الحكومة لمجلس النواب موازنة شاملة نفقات الدولة ودخلها عن السنة القادمة ويقترع على الموازنة بنداً </a:t>
            </a:r>
            <a:r>
              <a:rPr lang="ar-SA" dirty="0" err="1"/>
              <a:t>بنداً</a:t>
            </a:r>
            <a:r>
              <a:rPr lang="en-US" dirty="0" smtClean="0"/>
              <a:t>.</a:t>
            </a:r>
          </a:p>
          <a:p>
            <a:pPr algn="r" rtl="1"/>
            <a:r>
              <a:rPr lang="ar-SA" dirty="0"/>
              <a:t> يبلغ أعضاء اللجان مشروع الموازنة العامة فور وروده إلى المجلس، تدعو لجنة المال والموازنة إلزامياً كل لجنة من لجان المجلس، وقبل يومين على الأقل لحضور الاجتماعات التي تدرس فيها الموازنة المتعلقة بأعمال هذه اللجنة، ويشترك أعضاء هذه اللجنة في المناقشة وتقديم الاقتراحات والتصويت</a:t>
            </a:r>
            <a:r>
              <a:rPr lang="ar-SA" dirty="0" smtClean="0"/>
              <a:t>.</a:t>
            </a:r>
            <a:endParaRPr lang="ar-LB" dirty="0" smtClean="0"/>
          </a:p>
          <a:p>
            <a:pPr algn="r" rtl="1"/>
            <a:r>
              <a:rPr lang="ar-SA" dirty="0"/>
              <a:t> يصدق المجلس أولاً على قانون قطع الحساب، ثم على موازنة النفقات ثم قانون الموازنة وفي النهاية على موازنة الواردات.</a:t>
            </a:r>
            <a:endParaRPr lang="en-US"/>
          </a:p>
          <a:p>
            <a:pPr marL="0" indent="0" algn="r" rtl="1">
              <a:buNone/>
            </a:pPr>
            <a:endParaRPr lang="en-US"/>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12208341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الهيكلية التنظيمية للمجلس</a:t>
            </a:r>
            <a:br>
              <a:rPr lang="ar-LB" b="1" dirty="0" smtClean="0"/>
            </a:br>
            <a:r>
              <a:rPr lang="en-US" sz="3200" b="1" dirty="0" smtClean="0"/>
              <a:t>Institutional</a:t>
            </a:r>
            <a:r>
              <a:rPr lang="en-US" sz="3600" b="1" dirty="0" smtClean="0"/>
              <a:t> Structure</a:t>
            </a:r>
            <a:endParaRPr lang="en-US" sz="3600" b="1" dirty="0"/>
          </a:p>
        </p:txBody>
      </p:sp>
      <p:sp>
        <p:nvSpPr>
          <p:cNvPr id="3" name="Content Placeholder 2"/>
          <p:cNvSpPr>
            <a:spLocks noGrp="1"/>
          </p:cNvSpPr>
          <p:nvPr>
            <p:ph idx="1"/>
          </p:nvPr>
        </p:nvSpPr>
        <p:spPr/>
        <p:txBody>
          <a:bodyPr/>
          <a:lstStyle/>
          <a:p>
            <a:pPr algn="r" rtl="1"/>
            <a:endParaRPr lang="en-US" dirty="0" smtClean="0"/>
          </a:p>
          <a:p>
            <a:pPr algn="r" rtl="1"/>
            <a:r>
              <a:rPr lang="ar-LB" dirty="0" smtClean="0"/>
              <a:t>يتألف مجلس النواب من:</a:t>
            </a:r>
          </a:p>
          <a:p>
            <a:pPr algn="r" rtl="1"/>
            <a:r>
              <a:rPr lang="ar-LB" dirty="0" smtClean="0"/>
              <a:t>1- النواب</a:t>
            </a:r>
          </a:p>
          <a:p>
            <a:pPr algn="r" rtl="1"/>
            <a:r>
              <a:rPr lang="ar-LB" dirty="0" smtClean="0"/>
              <a:t>2- رئيس المجلس</a:t>
            </a:r>
          </a:p>
          <a:p>
            <a:pPr algn="r" rtl="1"/>
            <a:r>
              <a:rPr lang="ar-LB" dirty="0" smtClean="0"/>
              <a:t>3- نائب الرئيس</a:t>
            </a:r>
          </a:p>
          <a:p>
            <a:pPr algn="r" rtl="1"/>
            <a:r>
              <a:rPr lang="ar-LB" dirty="0" smtClean="0"/>
              <a:t>4- هيئة المكتب</a:t>
            </a:r>
          </a:p>
          <a:p>
            <a:pPr algn="r" rtl="1"/>
            <a:r>
              <a:rPr lang="ar-LB" dirty="0" smtClean="0"/>
              <a:t>5- اللجان النيابية</a:t>
            </a:r>
          </a:p>
          <a:p>
            <a:pPr algn="r" rtl="1"/>
            <a:r>
              <a:rPr lang="ar-LB" dirty="0" smtClean="0"/>
              <a:t>6- الأمانة العامة والجهاز الإداري والأمني</a:t>
            </a:r>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896008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الأمانة العامة والجهاز الإداري والأمني</a:t>
            </a:r>
            <a:br>
              <a:rPr lang="ar-LB" b="1" dirty="0" smtClean="0"/>
            </a:br>
            <a:r>
              <a:rPr lang="en-US" sz="3200" b="1" dirty="0" smtClean="0"/>
              <a:t>Parliament</a:t>
            </a:r>
            <a:r>
              <a:rPr lang="en-US" sz="3600" b="1" dirty="0" smtClean="0"/>
              <a:t> as an Institution</a:t>
            </a:r>
            <a:endParaRPr lang="en-US" sz="3600" b="1" dirty="0"/>
          </a:p>
        </p:txBody>
      </p:sp>
      <p:sp>
        <p:nvSpPr>
          <p:cNvPr id="3" name="Content Placeholder 2"/>
          <p:cNvSpPr>
            <a:spLocks noGrp="1"/>
          </p:cNvSpPr>
          <p:nvPr>
            <p:ph idx="1"/>
          </p:nvPr>
        </p:nvSpPr>
        <p:spPr/>
        <p:txBody>
          <a:bodyPr/>
          <a:lstStyle/>
          <a:p>
            <a:pPr algn="r" rtl="1"/>
            <a:r>
              <a:rPr lang="ar-LB" b="0" i="0" dirty="0" smtClean="0">
                <a:solidFill>
                  <a:srgbClr val="000000"/>
                </a:solidFill>
                <a:effectLst/>
                <a:latin typeface="Times New Roman" panose="02020603050405020304" pitchFamily="18" charset="0"/>
              </a:rPr>
              <a:t> تتولى الامانة العامة الاشراف على جميع الوحدات الادارية باستثناء اجهزة المكتب الاستشاري والمفتشية العامة ومراقبة عقد النفقات والامن .يمارس صلاحيات الامانة العامة امين عام يجري تعيينه بقرار من رئيس المجلس من بين موظفي الفئة الاولى في الملاك الدائم للمجلس او من بين موظفي الادارات العامة او من غير الموظفين ممن يحمل الاجازة في الحقوق ويتمتع بخبرة مشهودة في حقل اختصاصه .</a:t>
            </a:r>
            <a:r>
              <a:rPr lang="ar-LB" dirty="0" smtClean="0"/>
              <a:t/>
            </a:r>
            <a:br>
              <a:rPr lang="ar-LB" dirty="0" smtClean="0"/>
            </a:br>
            <a:r>
              <a:rPr lang="ar-LB" b="0" i="0" dirty="0" smtClean="0">
                <a:solidFill>
                  <a:srgbClr val="000000"/>
                </a:solidFill>
                <a:effectLst/>
                <a:latin typeface="Times New Roman" panose="02020603050405020304" pitchFamily="18" charset="0"/>
              </a:rPr>
              <a:t>تتألف الامانة العامة من:</a:t>
            </a:r>
            <a:r>
              <a:rPr lang="ar-LB" dirty="0" smtClean="0"/>
              <a:t/>
            </a:r>
            <a:br>
              <a:rPr lang="ar-LB" dirty="0" smtClean="0"/>
            </a:br>
            <a:r>
              <a:rPr lang="ar-LB" b="0" i="0" dirty="0" smtClean="0">
                <a:solidFill>
                  <a:srgbClr val="000000"/>
                </a:solidFill>
                <a:effectLst/>
                <a:latin typeface="Times New Roman" panose="02020603050405020304" pitchFamily="18" charset="0"/>
              </a:rPr>
              <a:t>- المديرية العامة لشؤون رئاسة مجلس النواب.</a:t>
            </a:r>
            <a:r>
              <a:rPr lang="ar-LB" dirty="0" smtClean="0"/>
              <a:t/>
            </a:r>
            <a:br>
              <a:rPr lang="ar-LB" dirty="0" smtClean="0"/>
            </a:br>
            <a:r>
              <a:rPr lang="ar-LB" b="0" i="0" dirty="0" smtClean="0">
                <a:solidFill>
                  <a:srgbClr val="000000"/>
                </a:solidFill>
                <a:effectLst/>
                <a:latin typeface="Times New Roman" panose="02020603050405020304" pitchFamily="18" charset="0"/>
              </a:rPr>
              <a:t>- المديرية العامة للشؤون الادارية والمالية.</a:t>
            </a:r>
            <a:r>
              <a:rPr lang="ar-LB" dirty="0" smtClean="0"/>
              <a:t/>
            </a:r>
            <a:br>
              <a:rPr lang="ar-LB" dirty="0" smtClean="0"/>
            </a:br>
            <a:r>
              <a:rPr lang="ar-LB" b="0" i="0" dirty="0" smtClean="0">
                <a:solidFill>
                  <a:srgbClr val="000000"/>
                </a:solidFill>
                <a:effectLst/>
                <a:latin typeface="Times New Roman" panose="02020603050405020304" pitchFamily="18" charset="0"/>
              </a:rPr>
              <a:t>- المديرية العامة لشؤون الجلسات واللجان.</a:t>
            </a:r>
            <a:r>
              <a:rPr lang="ar-LB" dirty="0" smtClean="0"/>
              <a:t/>
            </a:r>
            <a:br>
              <a:rPr lang="ar-LB" dirty="0" smtClean="0"/>
            </a:br>
            <a:r>
              <a:rPr lang="ar-LB" b="0" i="0" dirty="0" smtClean="0">
                <a:solidFill>
                  <a:srgbClr val="000000"/>
                </a:solidFill>
                <a:effectLst/>
                <a:latin typeface="Times New Roman" panose="02020603050405020304" pitchFamily="18" charset="0"/>
              </a:rPr>
              <a:t>- المديرية العامة للدراسات والابحاث.</a:t>
            </a:r>
            <a:r>
              <a:rPr lang="ar-LB" dirty="0" smtClean="0"/>
              <a:t/>
            </a:r>
            <a:br>
              <a:rPr lang="ar-LB" dirty="0" smtClean="0"/>
            </a:br>
            <a:r>
              <a:rPr lang="ar-LB" b="0" i="0" dirty="0" smtClean="0">
                <a:solidFill>
                  <a:srgbClr val="000000"/>
                </a:solidFill>
                <a:effectLst/>
                <a:latin typeface="Times New Roman" panose="02020603050405020304" pitchFamily="18" charset="0"/>
              </a:rPr>
              <a:t>- مديرية الادارة </a:t>
            </a:r>
            <a:r>
              <a:rPr lang="ar-LB" b="0" i="0" dirty="0" smtClean="0">
                <a:solidFill>
                  <a:srgbClr val="000000"/>
                </a:solidFill>
                <a:effectLst/>
                <a:latin typeface="Times New Roman" panose="02020603050405020304" pitchFamily="18" charset="0"/>
              </a:rPr>
              <a:t>المشتركة</a:t>
            </a:r>
            <a:r>
              <a:rPr lang="en-US" dirty="0">
                <a:solidFill>
                  <a:srgbClr val="000000"/>
                </a:solidFill>
                <a:latin typeface="Times New Roman" panose="02020603050405020304" pitchFamily="18" charset="0"/>
              </a:rPr>
              <a:t>.</a:t>
            </a:r>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09503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هيئة المكتب</a:t>
            </a:r>
            <a:r>
              <a:rPr lang="ar-LB" sz="3200" b="1" dirty="0" smtClean="0"/>
              <a:t/>
            </a:r>
            <a:br>
              <a:rPr lang="ar-LB" sz="3200" b="1" dirty="0" smtClean="0"/>
            </a:br>
            <a:r>
              <a:rPr lang="en-US" sz="3200" b="1" dirty="0" smtClean="0"/>
              <a:t>Bureau of the Council</a:t>
            </a:r>
            <a:endParaRPr lang="en-US" b="1" dirty="0"/>
          </a:p>
        </p:txBody>
      </p:sp>
      <p:sp>
        <p:nvSpPr>
          <p:cNvPr id="3" name="Content Placeholder 2"/>
          <p:cNvSpPr>
            <a:spLocks noGrp="1"/>
          </p:cNvSpPr>
          <p:nvPr>
            <p:ph idx="1"/>
          </p:nvPr>
        </p:nvSpPr>
        <p:spPr/>
        <p:txBody>
          <a:bodyPr>
            <a:normAutofit fontScale="77500" lnSpcReduction="20000"/>
          </a:bodyPr>
          <a:lstStyle/>
          <a:p>
            <a:pPr algn="r" rtl="1"/>
            <a:r>
              <a:rPr lang="ar-SA" dirty="0">
                <a:cs typeface="+mj-cs"/>
              </a:rPr>
              <a:t> تتألف هيئة مكتب المجلس من رئيس ونائب رئيس وأميني سر وثلاثة مفوضين</a:t>
            </a:r>
            <a:r>
              <a:rPr lang="ar-SA" dirty="0" smtClean="0">
                <a:cs typeface="+mj-cs"/>
              </a:rPr>
              <a:t>.</a:t>
            </a:r>
            <a:endParaRPr lang="ar-LB" dirty="0" smtClean="0">
              <a:cs typeface="+mj-cs"/>
            </a:endParaRPr>
          </a:p>
          <a:p>
            <a:pPr algn="r" rtl="1"/>
            <a:r>
              <a:rPr lang="ar-SA" dirty="0">
                <a:latin typeface="Calibri" panose="020F0502020204030204" pitchFamily="34" charset="0"/>
                <a:ea typeface="Times New Roman" panose="02020603050405020304" pitchFamily="18" charset="0"/>
              </a:rPr>
              <a:t> تخضع </a:t>
            </a:r>
            <a:r>
              <a:rPr lang="ar-SA" dirty="0" smtClean="0">
                <a:latin typeface="Calibri" panose="020F0502020204030204" pitchFamily="34" charset="0"/>
                <a:ea typeface="Times New Roman" panose="02020603050405020304" pitchFamily="18" charset="0"/>
              </a:rPr>
              <a:t>اجتماعات </a:t>
            </a:r>
            <a:r>
              <a:rPr lang="ar-SA" dirty="0">
                <a:latin typeface="Calibri" panose="020F0502020204030204" pitchFamily="34" charset="0"/>
                <a:ea typeface="Times New Roman" panose="02020603050405020304" pitchFamily="18" charset="0"/>
              </a:rPr>
              <a:t>هيئة مكتب المجلس لأصول </a:t>
            </a:r>
            <a:r>
              <a:rPr lang="ar-SA" dirty="0" smtClean="0">
                <a:latin typeface="Calibri" panose="020F0502020204030204" pitchFamily="34" charset="0"/>
                <a:ea typeface="Times New Roman" panose="02020603050405020304" pitchFamily="18" charset="0"/>
              </a:rPr>
              <a:t>اجتماعات </a:t>
            </a:r>
            <a:r>
              <a:rPr lang="ar-SA" dirty="0">
                <a:latin typeface="Calibri" panose="020F0502020204030204" pitchFamily="34" charset="0"/>
                <a:ea typeface="Times New Roman" panose="02020603050405020304" pitchFamily="18" charset="0"/>
              </a:rPr>
              <a:t>اللجان</a:t>
            </a:r>
            <a:r>
              <a:rPr lang="ar-SA" dirty="0" smtClean="0">
                <a:latin typeface="Calibri" panose="020F0502020204030204" pitchFamily="34" charset="0"/>
                <a:ea typeface="Times New Roman" panose="02020603050405020304" pitchFamily="18" charset="0"/>
              </a:rPr>
              <a:t>.</a:t>
            </a:r>
            <a:endParaRPr lang="ar-LB" dirty="0" smtClean="0">
              <a:cs typeface="+mj-cs"/>
            </a:endParaRPr>
          </a:p>
          <a:p>
            <a:pPr marL="0" marR="0" algn="r" rtl="1" fontAlgn="base">
              <a:lnSpc>
                <a:spcPct val="107000"/>
              </a:lnSpc>
              <a:spcBef>
                <a:spcPts val="0"/>
              </a:spcBef>
              <a:spcAft>
                <a:spcPts val="1125"/>
              </a:spcAft>
            </a:pPr>
            <a:r>
              <a:rPr lang="ar-LB" dirty="0" smtClean="0">
                <a:latin typeface="Calibri" panose="020F0502020204030204" pitchFamily="34" charset="0"/>
                <a:ea typeface="Times New Roman" panose="02020603050405020304" pitchFamily="18" charset="0"/>
                <a:cs typeface="+mj-cs"/>
              </a:rPr>
              <a:t>مهام هيئة المكتب:</a:t>
            </a:r>
            <a:r>
              <a:rPr lang="ar-SA" dirty="0">
                <a:latin typeface="Calibri" panose="020F0502020204030204" pitchFamily="34" charset="0"/>
                <a:ea typeface="Times New Roman" panose="02020603050405020304" pitchFamily="18" charset="0"/>
                <a:cs typeface="+mj-cs"/>
              </a:rPr>
              <a:t/>
            </a:r>
            <a:br>
              <a:rPr lang="ar-SA" dirty="0">
                <a:latin typeface="Calibri" panose="020F0502020204030204" pitchFamily="34" charset="0"/>
                <a:ea typeface="Times New Roman" panose="02020603050405020304" pitchFamily="18" charset="0"/>
                <a:cs typeface="+mj-cs"/>
              </a:rPr>
            </a:br>
            <a:r>
              <a:rPr lang="ar-LB" dirty="0" smtClean="0">
                <a:latin typeface="Calibri" panose="020F0502020204030204" pitchFamily="34" charset="0"/>
                <a:ea typeface="Times New Roman" panose="02020603050405020304" pitchFamily="18" charset="0"/>
                <a:cs typeface="+mj-cs"/>
              </a:rPr>
              <a:t>1- </a:t>
            </a:r>
            <a:r>
              <a:rPr lang="ar-SA" dirty="0" smtClean="0">
                <a:latin typeface="Calibri" panose="020F0502020204030204" pitchFamily="34" charset="0"/>
                <a:ea typeface="Times New Roman" panose="02020603050405020304" pitchFamily="18" charset="0"/>
                <a:cs typeface="+mj-cs"/>
              </a:rPr>
              <a:t>درس </a:t>
            </a:r>
            <a:r>
              <a:rPr lang="ar-SA" dirty="0">
                <a:latin typeface="Calibri" panose="020F0502020204030204" pitchFamily="34" charset="0"/>
                <a:ea typeface="Times New Roman" panose="02020603050405020304" pitchFamily="18" charset="0"/>
                <a:cs typeface="+mj-cs"/>
              </a:rPr>
              <a:t>الاعتراضات التي تقدم في شأن محاضر الجلسات وخلاصاتها، وإدارة الجلسات والتصويت، وإعلان نتيجة الاقتراع والفصل بها.</a:t>
            </a:r>
            <a:br>
              <a:rPr lang="ar-SA" dirty="0">
                <a:latin typeface="Calibri" panose="020F0502020204030204" pitchFamily="34" charset="0"/>
                <a:ea typeface="Times New Roman" panose="02020603050405020304" pitchFamily="18" charset="0"/>
                <a:cs typeface="+mj-cs"/>
              </a:rPr>
            </a:br>
            <a:r>
              <a:rPr lang="ar-LB" dirty="0" smtClean="0">
                <a:latin typeface="Calibri" panose="020F0502020204030204" pitchFamily="34" charset="0"/>
                <a:ea typeface="Times New Roman" panose="02020603050405020304" pitchFamily="18" charset="0"/>
                <a:cs typeface="+mj-cs"/>
              </a:rPr>
              <a:t>2- </a:t>
            </a:r>
            <a:r>
              <a:rPr lang="ar-SA" dirty="0" smtClean="0">
                <a:latin typeface="Calibri" panose="020F0502020204030204" pitchFamily="34" charset="0"/>
                <a:ea typeface="Times New Roman" panose="02020603050405020304" pitchFamily="18" charset="0"/>
                <a:cs typeface="+mj-cs"/>
              </a:rPr>
              <a:t>تقرير </a:t>
            </a:r>
            <a:r>
              <a:rPr lang="ar-SA" dirty="0">
                <a:latin typeface="Calibri" panose="020F0502020204030204" pitchFamily="34" charset="0"/>
                <a:ea typeface="Times New Roman" panose="02020603050405020304" pitchFamily="18" charset="0"/>
                <a:cs typeface="+mj-cs"/>
              </a:rPr>
              <a:t>جدول الأعمال لكل جلسة من جلسات </a:t>
            </a:r>
            <a:r>
              <a:rPr lang="ar-SA" dirty="0" smtClean="0">
                <a:latin typeface="Calibri" panose="020F0502020204030204" pitchFamily="34" charset="0"/>
                <a:ea typeface="Times New Roman" panose="02020603050405020304" pitchFamily="18" charset="0"/>
                <a:cs typeface="+mj-cs"/>
              </a:rPr>
              <a:t>المجلس</a:t>
            </a:r>
            <a:r>
              <a:rPr lang="ar-LB" dirty="0" smtClean="0">
                <a:latin typeface="Calibri" panose="020F0502020204030204" pitchFamily="34" charset="0"/>
                <a:ea typeface="Times New Roman" panose="02020603050405020304" pitchFamily="18" charset="0"/>
                <a:cs typeface="+mj-cs"/>
              </a:rPr>
              <a:t> و</a:t>
            </a:r>
            <a:r>
              <a:rPr lang="ar-SA" dirty="0" smtClean="0">
                <a:latin typeface="Calibri" panose="020F0502020204030204" pitchFamily="34" charset="0"/>
                <a:ea typeface="Times New Roman" panose="02020603050405020304" pitchFamily="18" charset="0"/>
                <a:cs typeface="+mj-cs"/>
              </a:rPr>
              <a:t>نشر</a:t>
            </a:r>
            <a:r>
              <a:rPr lang="ar-LB" dirty="0" smtClean="0">
                <a:latin typeface="Calibri" panose="020F0502020204030204" pitchFamily="34" charset="0"/>
                <a:ea typeface="Times New Roman" panose="02020603050405020304" pitchFamily="18" charset="0"/>
                <a:cs typeface="+mj-cs"/>
              </a:rPr>
              <a:t>ه</a:t>
            </a:r>
            <a:r>
              <a:rPr lang="ar-SA" dirty="0" smtClean="0">
                <a:latin typeface="Calibri" panose="020F0502020204030204" pitchFamily="34" charset="0"/>
                <a:ea typeface="Times New Roman" panose="02020603050405020304" pitchFamily="18" charset="0"/>
                <a:cs typeface="+mj-cs"/>
              </a:rPr>
              <a:t> في </a:t>
            </a:r>
            <a:r>
              <a:rPr lang="ar-SA" dirty="0">
                <a:latin typeface="Calibri" panose="020F0502020204030204" pitchFamily="34" charset="0"/>
                <a:ea typeface="Times New Roman" panose="02020603050405020304" pitchFamily="18" charset="0"/>
                <a:cs typeface="+mj-cs"/>
              </a:rPr>
              <a:t>بهو المجلس وتبليغه إلى النواب مع نسخة عن المشاريع والاقتراحات والتقارير موضوع </a:t>
            </a:r>
            <a:r>
              <a:rPr lang="ar-SA" dirty="0" smtClean="0">
                <a:latin typeface="Calibri" panose="020F0502020204030204" pitchFamily="34" charset="0"/>
                <a:ea typeface="Times New Roman" panose="02020603050405020304" pitchFamily="18" charset="0"/>
                <a:cs typeface="+mj-cs"/>
              </a:rPr>
              <a:t>جدول</a:t>
            </a:r>
            <a:r>
              <a:rPr lang="ar-LB" sz="2400" dirty="0">
                <a:latin typeface="Calibri" panose="020F0502020204030204" pitchFamily="34" charset="0"/>
                <a:ea typeface="Times New Roman" panose="02020603050405020304" pitchFamily="18" charset="0"/>
                <a:cs typeface="+mj-cs"/>
              </a:rPr>
              <a:t> </a:t>
            </a:r>
            <a:r>
              <a:rPr lang="ar-SA" dirty="0" smtClean="0">
                <a:latin typeface="Calibri" panose="020F0502020204030204" pitchFamily="34" charset="0"/>
                <a:ea typeface="Times New Roman" panose="02020603050405020304" pitchFamily="18" charset="0"/>
                <a:cs typeface="+mj-cs"/>
              </a:rPr>
              <a:t>الأعمال </a:t>
            </a:r>
            <a:r>
              <a:rPr lang="ar-SA" dirty="0">
                <a:latin typeface="Calibri" panose="020F0502020204030204" pitchFamily="34" charset="0"/>
                <a:ea typeface="Times New Roman" panose="02020603050405020304" pitchFamily="18" charset="0"/>
                <a:cs typeface="+mj-cs"/>
              </a:rPr>
              <a:t>قبل انعقاد الجلسة بأربع وعشرين ساعة على الأقل.</a:t>
            </a:r>
            <a:br>
              <a:rPr lang="ar-SA" dirty="0">
                <a:latin typeface="Calibri" panose="020F0502020204030204" pitchFamily="34" charset="0"/>
                <a:ea typeface="Times New Roman" panose="02020603050405020304" pitchFamily="18" charset="0"/>
                <a:cs typeface="+mj-cs"/>
              </a:rPr>
            </a:br>
            <a:r>
              <a:rPr lang="ar-LB" dirty="0" smtClean="0">
                <a:latin typeface="Calibri" panose="020F0502020204030204" pitchFamily="34" charset="0"/>
                <a:ea typeface="Times New Roman" panose="02020603050405020304" pitchFamily="18" charset="0"/>
                <a:cs typeface="+mj-cs"/>
              </a:rPr>
              <a:t>4- </a:t>
            </a:r>
            <a:r>
              <a:rPr lang="ar-SA" dirty="0" smtClean="0">
                <a:latin typeface="Calibri" panose="020F0502020204030204" pitchFamily="34" charset="0"/>
                <a:ea typeface="Times New Roman" panose="02020603050405020304" pitchFamily="18" charset="0"/>
                <a:cs typeface="+mj-cs"/>
              </a:rPr>
              <a:t>تنظيم </a:t>
            </a:r>
            <a:r>
              <a:rPr lang="ar-SA" dirty="0">
                <a:latin typeface="Calibri" panose="020F0502020204030204" pitchFamily="34" charset="0"/>
                <a:ea typeface="Times New Roman" panose="02020603050405020304" pitchFamily="18" charset="0"/>
                <a:cs typeface="+mj-cs"/>
              </a:rPr>
              <a:t>موازنة المجلس السنوية والإشراف على تنفيذها.</a:t>
            </a:r>
            <a:br>
              <a:rPr lang="ar-SA" dirty="0">
                <a:latin typeface="Calibri" panose="020F0502020204030204" pitchFamily="34" charset="0"/>
                <a:ea typeface="Times New Roman" panose="02020603050405020304" pitchFamily="18" charset="0"/>
                <a:cs typeface="+mj-cs"/>
              </a:rPr>
            </a:br>
            <a:r>
              <a:rPr lang="ar-LB" dirty="0" smtClean="0">
                <a:latin typeface="Calibri" panose="020F0502020204030204" pitchFamily="34" charset="0"/>
                <a:ea typeface="Times New Roman" panose="02020603050405020304" pitchFamily="18" charset="0"/>
                <a:cs typeface="+mj-cs"/>
              </a:rPr>
              <a:t>5- </a:t>
            </a:r>
            <a:r>
              <a:rPr lang="ar-SA" dirty="0" smtClean="0">
                <a:latin typeface="Calibri" panose="020F0502020204030204" pitchFamily="34" charset="0"/>
                <a:ea typeface="Times New Roman" panose="02020603050405020304" pitchFamily="18" charset="0"/>
                <a:cs typeface="+mj-cs"/>
              </a:rPr>
              <a:t>تقرير </a:t>
            </a:r>
            <a:r>
              <a:rPr lang="ar-SA" dirty="0">
                <a:latin typeface="Calibri" panose="020F0502020204030204" pitchFamily="34" charset="0"/>
                <a:ea typeface="Times New Roman" panose="02020603050405020304" pitchFamily="18" charset="0"/>
                <a:cs typeface="+mj-cs"/>
              </a:rPr>
              <a:t>وتعديل ملاكات وأنظمة موظفي المجلس المدنيين والعسكريين على أن يطبق على موظفي مجلس النواب المدنيين </a:t>
            </a:r>
            <a:r>
              <a:rPr lang="ar-SA" dirty="0" smtClean="0">
                <a:latin typeface="Calibri" panose="020F0502020204030204" pitchFamily="34" charset="0"/>
                <a:ea typeface="Times New Roman" panose="02020603050405020304" pitchFamily="18" charset="0"/>
                <a:cs typeface="+mj-cs"/>
              </a:rPr>
              <a:t>أحكام</a:t>
            </a:r>
            <a:r>
              <a:rPr lang="ar-SA" dirty="0">
                <a:latin typeface="Calibri" panose="020F0502020204030204" pitchFamily="34" charset="0"/>
                <a:ea typeface="Times New Roman" panose="02020603050405020304" pitchFamily="18" charset="0"/>
                <a:cs typeface="+mj-cs"/>
              </a:rPr>
              <a:t> أنظمة موظفي الإدارات العامة، وعلى العسكريين أحكام الأنظمة العسكرية، ويتم تعيين الموظفين بقرار من رئيس المجلس.</a:t>
            </a:r>
            <a:br>
              <a:rPr lang="ar-SA" dirty="0">
                <a:latin typeface="Calibri" panose="020F0502020204030204" pitchFamily="34" charset="0"/>
                <a:ea typeface="Times New Roman" panose="02020603050405020304" pitchFamily="18" charset="0"/>
                <a:cs typeface="+mj-cs"/>
              </a:rPr>
            </a:br>
            <a:r>
              <a:rPr lang="ar-LB" dirty="0" smtClean="0">
                <a:latin typeface="Calibri" panose="020F0502020204030204" pitchFamily="34" charset="0"/>
                <a:ea typeface="Times New Roman" panose="02020603050405020304" pitchFamily="18" charset="0"/>
                <a:cs typeface="+mj-cs"/>
              </a:rPr>
              <a:t>6- </a:t>
            </a:r>
            <a:r>
              <a:rPr lang="ar-SA" dirty="0" smtClean="0">
                <a:latin typeface="Calibri" panose="020F0502020204030204" pitchFamily="34" charset="0"/>
                <a:ea typeface="Times New Roman" panose="02020603050405020304" pitchFamily="18" charset="0"/>
                <a:cs typeface="+mj-cs"/>
              </a:rPr>
              <a:t>درس </a:t>
            </a:r>
            <a:r>
              <a:rPr lang="ar-SA" dirty="0">
                <a:latin typeface="Calibri" panose="020F0502020204030204" pitchFamily="34" charset="0"/>
                <a:ea typeface="Times New Roman" panose="02020603050405020304" pitchFamily="18" charset="0"/>
                <a:cs typeface="+mj-cs"/>
              </a:rPr>
              <a:t>العرائض والشكاوى</a:t>
            </a:r>
            <a:r>
              <a:rPr lang="ar-SA" dirty="0" smtClean="0">
                <a:latin typeface="Calibri" panose="020F0502020204030204" pitchFamily="34" charset="0"/>
                <a:ea typeface="Times New Roman" panose="02020603050405020304" pitchFamily="18" charset="0"/>
                <a:cs typeface="+mj-cs"/>
              </a:rPr>
              <a:t>.</a:t>
            </a:r>
            <a:endParaRPr lang="ar-LB" dirty="0" smtClean="0">
              <a:latin typeface="Calibri" panose="020F0502020204030204" pitchFamily="34" charset="0"/>
              <a:ea typeface="Times New Roman" panose="02020603050405020304" pitchFamily="18" charset="0"/>
              <a:cs typeface="+mj-cs"/>
            </a:endParaRPr>
          </a:p>
          <a:p>
            <a:pPr marL="0" marR="0" algn="r" rtl="1" fontAlgn="base">
              <a:lnSpc>
                <a:spcPct val="107000"/>
              </a:lnSpc>
              <a:spcBef>
                <a:spcPts val="0"/>
              </a:spcBef>
              <a:spcAft>
                <a:spcPts val="1125"/>
              </a:spcAft>
            </a:pP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780568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ctr" rtl="1"/>
            <a:r>
              <a:rPr lang="ar-LB" b="1" dirty="0"/>
              <a:t>هيئة المكتب</a:t>
            </a:r>
            <a:br>
              <a:rPr lang="ar-LB" b="1" dirty="0"/>
            </a:br>
            <a:r>
              <a:rPr lang="en-US" b="1" dirty="0"/>
              <a:t>Bureau of the Council</a:t>
            </a:r>
            <a:endParaRPr lang="en-US" dirty="0"/>
          </a:p>
        </p:txBody>
      </p:sp>
      <p:sp>
        <p:nvSpPr>
          <p:cNvPr id="10" name="Content Placeholder 9"/>
          <p:cNvSpPr>
            <a:spLocks noGrp="1"/>
          </p:cNvSpPr>
          <p:nvPr>
            <p:ph idx="1"/>
          </p:nvPr>
        </p:nvSpPr>
        <p:spPr/>
        <p:txBody>
          <a:bodyPr>
            <a:normAutofit/>
          </a:bodyPr>
          <a:lstStyle/>
          <a:p>
            <a:pPr algn="r" rtl="1"/>
            <a:r>
              <a:rPr lang="ar-LB" b="1" dirty="0" smtClean="0"/>
              <a:t>مهام رئيس المجلس: </a:t>
            </a:r>
            <a:r>
              <a:rPr lang="ar-SA" dirty="0" smtClean="0">
                <a:solidFill>
                  <a:srgbClr val="333333"/>
                </a:solidFill>
                <a:ea typeface="Times New Roman" panose="02020603050405020304" pitchFamily="18" charset="0"/>
                <a:cs typeface="Times New Roman" panose="02020603050405020304" pitchFamily="18" charset="0"/>
              </a:rPr>
              <a:t>يمثل المجلس ويتكلم </a:t>
            </a:r>
            <a:r>
              <a:rPr lang="ar-SA" dirty="0" err="1" smtClean="0">
                <a:solidFill>
                  <a:srgbClr val="333333"/>
                </a:solidFill>
                <a:ea typeface="Times New Roman" panose="02020603050405020304" pitchFamily="18" charset="0"/>
                <a:cs typeface="Times New Roman" panose="02020603050405020304" pitchFamily="18" charset="0"/>
              </a:rPr>
              <a:t>بإسمه</a:t>
            </a:r>
            <a:r>
              <a:rPr lang="ar-LB" dirty="0" smtClean="0">
                <a:solidFill>
                  <a:srgbClr val="333333"/>
                </a:solidFill>
                <a:ea typeface="Times New Roman" panose="02020603050405020304" pitchFamily="18" charset="0"/>
                <a:cs typeface="Times New Roman" panose="02020603050405020304" pitchFamily="18" charset="0"/>
              </a:rPr>
              <a:t>، و</a:t>
            </a:r>
            <a:r>
              <a:rPr lang="ar-SA" dirty="0" smtClean="0">
                <a:solidFill>
                  <a:srgbClr val="333333"/>
                </a:solidFill>
                <a:ea typeface="Times New Roman" panose="02020603050405020304" pitchFamily="18" charset="0"/>
                <a:cs typeface="Times New Roman" panose="02020603050405020304" pitchFamily="18" charset="0"/>
              </a:rPr>
              <a:t>يرعى في المجلس أحكام الدستور والقانون والنظام الداخلي</a:t>
            </a:r>
            <a:r>
              <a:rPr lang="ar-LB" dirty="0" smtClean="0">
                <a:solidFill>
                  <a:srgbClr val="333333"/>
                </a:solidFill>
                <a:ea typeface="Times New Roman" panose="02020603050405020304" pitchFamily="18" charset="0"/>
                <a:cs typeface="Times New Roman" panose="02020603050405020304" pitchFamily="18" charset="0"/>
              </a:rPr>
              <a:t>، و</a:t>
            </a:r>
            <a:r>
              <a:rPr lang="ar-SA" dirty="0" smtClean="0">
                <a:solidFill>
                  <a:srgbClr val="333333"/>
                </a:solidFill>
                <a:ea typeface="Times New Roman" panose="02020603050405020304" pitchFamily="18" charset="0"/>
                <a:cs typeface="Times New Roman" panose="02020603050405020304" pitchFamily="18" charset="0"/>
              </a:rPr>
              <a:t>يرأس الجلسات ويتولى الصلاحيات المنصوص عليها في هذا النظام</a:t>
            </a:r>
            <a:r>
              <a:rPr lang="ar-LB" dirty="0" smtClean="0">
                <a:solidFill>
                  <a:srgbClr val="333333"/>
                </a:solidFill>
                <a:ea typeface="Times New Roman" panose="02020603050405020304" pitchFamily="18" charset="0"/>
                <a:cs typeface="Times New Roman" panose="02020603050405020304" pitchFamily="18" charset="0"/>
              </a:rPr>
              <a:t>، و</a:t>
            </a:r>
            <a:r>
              <a:rPr lang="ar-SA" dirty="0" smtClean="0">
                <a:solidFill>
                  <a:srgbClr val="333333"/>
                </a:solidFill>
                <a:ea typeface="Times New Roman" panose="02020603050405020304" pitchFamily="18" charset="0"/>
                <a:cs typeface="Times New Roman" panose="02020603050405020304" pitchFamily="18" charset="0"/>
              </a:rPr>
              <a:t>يحفظ الأمن داخل المجلس وفي حرمه، ويلفظ ويطبق العقوبات.</a:t>
            </a:r>
            <a:endParaRPr lang="ar-LB" dirty="0">
              <a:solidFill>
                <a:srgbClr val="333333"/>
              </a:solidFill>
              <a:ea typeface="Times New Roman" panose="02020603050405020304" pitchFamily="18" charset="0"/>
              <a:cs typeface="Times New Roman" panose="02020603050405020304" pitchFamily="18" charset="0"/>
            </a:endParaRPr>
          </a:p>
          <a:p>
            <a:pPr algn="r" rtl="1"/>
            <a:r>
              <a:rPr lang="ar-LB" b="1" dirty="0" smtClean="0">
                <a:solidFill>
                  <a:srgbClr val="333333"/>
                </a:solidFill>
                <a:ea typeface="Times New Roman" panose="02020603050405020304" pitchFamily="18" charset="0"/>
                <a:cs typeface="Times New Roman" panose="02020603050405020304" pitchFamily="18" charset="0"/>
              </a:rPr>
              <a:t>مهام نائب الرئيس: </a:t>
            </a:r>
            <a:r>
              <a:rPr lang="ar-SA" dirty="0"/>
              <a:t> يتولى نائب الرئيس صلاحيات الرئيس في حال غيابه أو عند تعذر قيامه </a:t>
            </a:r>
            <a:r>
              <a:rPr lang="ar-SA" dirty="0" smtClean="0"/>
              <a:t>بمهمته.</a:t>
            </a:r>
            <a:r>
              <a:rPr lang="ar-LB" dirty="0" smtClean="0"/>
              <a:t> و</a:t>
            </a:r>
            <a:r>
              <a:rPr lang="ar-SA" dirty="0" smtClean="0"/>
              <a:t>إذا </a:t>
            </a:r>
            <a:r>
              <a:rPr lang="ar-SA" dirty="0"/>
              <a:t>تعذر على الرئيس ونائبه متابعة رئاسة الجلسة، يتولى الرئاسة اكبر الأعضاء الحاضرين سناً وذلك بتكليف من الرئيس أو نائبه.</a:t>
            </a:r>
            <a:endParaRPr lang="en-US" dirty="0"/>
          </a:p>
          <a:p>
            <a:pPr algn="r" rtl="1"/>
            <a:r>
              <a:rPr lang="ar-LB" b="1" dirty="0" smtClean="0">
                <a:solidFill>
                  <a:srgbClr val="333333"/>
                </a:solidFill>
                <a:ea typeface="Times New Roman" panose="02020603050405020304" pitchFamily="18" charset="0"/>
                <a:cs typeface="Times New Roman" panose="02020603050405020304" pitchFamily="18" charset="0"/>
              </a:rPr>
              <a:t>مهام امينا السر: </a:t>
            </a:r>
            <a:r>
              <a:rPr lang="ar-SA" dirty="0"/>
              <a:t> </a:t>
            </a:r>
            <a:r>
              <a:rPr lang="ar-SA" dirty="0" smtClean="0"/>
              <a:t>مساعدة </a:t>
            </a:r>
            <a:r>
              <a:rPr lang="ar-SA" dirty="0"/>
              <a:t>الرئيس في تدوين أسماء طالبي </a:t>
            </a:r>
            <a:r>
              <a:rPr lang="ar-SA" dirty="0" smtClean="0"/>
              <a:t>الكلام</a:t>
            </a:r>
            <a:r>
              <a:rPr lang="ar-LB" dirty="0" smtClean="0"/>
              <a:t>، و</a:t>
            </a:r>
            <a:r>
              <a:rPr lang="ar-SA" dirty="0" smtClean="0"/>
              <a:t>فرز </a:t>
            </a:r>
            <a:r>
              <a:rPr lang="ar-SA" dirty="0"/>
              <a:t>أوراق </a:t>
            </a:r>
            <a:r>
              <a:rPr lang="ar-SA" dirty="0" smtClean="0"/>
              <a:t>الاقتراع</a:t>
            </a:r>
            <a:r>
              <a:rPr lang="ar-LB" dirty="0" smtClean="0"/>
              <a:t>، و</a:t>
            </a:r>
            <a:r>
              <a:rPr lang="ar-SA" dirty="0" smtClean="0"/>
              <a:t>مراقبة </a:t>
            </a:r>
            <a:r>
              <a:rPr lang="ar-SA" dirty="0"/>
              <a:t>تنظيم محاضر الجلسات وخلاصتها.</a:t>
            </a:r>
            <a:br>
              <a:rPr lang="ar-SA" dirty="0"/>
            </a:br>
            <a:r>
              <a:rPr lang="ar-SA" dirty="0"/>
              <a:t> </a:t>
            </a:r>
            <a:endParaRPr lang="ar-LB" b="1" dirty="0" smtClean="0">
              <a:solidFill>
                <a:srgbClr val="333333"/>
              </a:solidFill>
              <a:ea typeface="Times New Roman" panose="02020603050405020304" pitchFamily="18" charset="0"/>
              <a:cs typeface="Times New Roman" panose="02020603050405020304" pitchFamily="18" charset="0"/>
            </a:endParaRPr>
          </a:p>
          <a:p>
            <a:pPr algn="r" rtl="1"/>
            <a:endParaRPr lang="ar-LB" dirty="0" smtClean="0"/>
          </a:p>
          <a:p>
            <a:pPr marL="0" indent="0" algn="r" rtl="1">
              <a:buNone/>
            </a:pPr>
            <a:endParaRPr lang="ar-LB" dirty="0" smtClean="0">
              <a:solidFill>
                <a:srgbClr val="333333"/>
              </a:solidFill>
              <a:ea typeface="Times New Roman" panose="02020603050405020304" pitchFamily="18" charset="0"/>
              <a:cs typeface="Times New Roman" panose="02020603050405020304" pitchFamily="18" charset="0"/>
            </a:endParaRPr>
          </a:p>
          <a:p>
            <a:pPr marL="0" indent="0" algn="r" rtl="1">
              <a:buNone/>
            </a:pPr>
            <a:endParaRPr lang="ar-LB" dirty="0" smtClean="0">
              <a:solidFill>
                <a:srgbClr val="333333"/>
              </a:solidFill>
              <a:ea typeface="Times New Roman" panose="02020603050405020304" pitchFamily="18" charset="0"/>
              <a:cs typeface="Times New Roman" panose="02020603050405020304" pitchFamily="18" charset="0"/>
            </a:endParaRPr>
          </a:p>
          <a:p>
            <a:pPr algn="r" rtl="1">
              <a:buFont typeface="Wingdings" panose="05000000000000000000" pitchFamily="2" charset="2"/>
              <a:buChar char="ü"/>
            </a:pPr>
            <a:endParaRPr lang="ar-LB" dirty="0" smtClean="0"/>
          </a:p>
        </p:txBody>
      </p:sp>
      <p:sp>
        <p:nvSpPr>
          <p:cNvPr id="2" name="Footer Placeholder 1"/>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38520647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LB" b="1" dirty="0" smtClean="0"/>
              <a:t>كيف يتم انتخاب رئيس المجلس ونائبه وهيئة المكتب ؟</a:t>
            </a:r>
            <a:br>
              <a:rPr lang="ar-LB" b="1" dirty="0" smtClean="0"/>
            </a:br>
            <a:r>
              <a:rPr lang="en-US" sz="2400" b="1" dirty="0" smtClean="0"/>
              <a:t>How are the President of the Council, the Vice President, and the Bureau elected?</a:t>
            </a:r>
            <a:endParaRPr lang="en-US" sz="2400" b="1" dirty="0"/>
          </a:p>
        </p:txBody>
      </p:sp>
      <p:sp>
        <p:nvSpPr>
          <p:cNvPr id="3" name="Content Placeholder 2"/>
          <p:cNvSpPr>
            <a:spLocks noGrp="1"/>
          </p:cNvSpPr>
          <p:nvPr>
            <p:ph idx="1"/>
          </p:nvPr>
        </p:nvSpPr>
        <p:spPr/>
        <p:txBody>
          <a:bodyPr>
            <a:normAutofit fontScale="92500" lnSpcReduction="10000"/>
          </a:bodyPr>
          <a:lstStyle/>
          <a:p>
            <a:pPr algn="r" rtl="1"/>
            <a:r>
              <a:rPr lang="ar-SA" sz="2400" dirty="0"/>
              <a:t> </a:t>
            </a:r>
            <a:r>
              <a:rPr lang="ar-SA" dirty="0"/>
              <a:t>في كل مرة يجدد المجلس انتخابه يجتمع برئاسة اكبر أعضائه سناً ويقوم العضوان الأصغر سناً بينهم بوظيفة أمين. ويعمد إلى انتخاب الرئيس ونائب الرئيس لمدة ولاية المجلس كل منهما على حدة بالاقتراع السري وبالغالبية المطلقة من أصوات المقترعين. وتبنى النتيجة في دورة اقتراع ثالثة على الغالبية النسبية، وإذا تساوت الأصوات فالأكبر سناً يعد منتخباً</a:t>
            </a:r>
            <a:r>
              <a:rPr lang="ar-SA" dirty="0" smtClean="0"/>
              <a:t>.</a:t>
            </a:r>
            <a:endParaRPr lang="ar-LB" dirty="0" smtClean="0"/>
          </a:p>
          <a:p>
            <a:pPr algn="r" rtl="1"/>
            <a:endParaRPr lang="en-US" dirty="0" smtClean="0"/>
          </a:p>
          <a:p>
            <a:pPr algn="r" rtl="1"/>
            <a:r>
              <a:rPr lang="ar-SA" dirty="0"/>
              <a:t> وفي كل مرة يجدد المجلس انتخابه، وعند افتتاح عقد تشرين الأول من كل عام، يعمد المجلس إلى انتخاب أمينين بالاقتراع السري وفقاً للغالبية المنصوص عنها في الفقرة الأولى من هذه المادة</a:t>
            </a:r>
            <a:r>
              <a:rPr lang="ar-SA" dirty="0" smtClean="0"/>
              <a:t>.</a:t>
            </a:r>
            <a:endParaRPr lang="ar-LB" dirty="0" smtClean="0"/>
          </a:p>
          <a:p>
            <a:pPr marL="0" indent="0" algn="r" rtl="1">
              <a:buNone/>
            </a:pPr>
            <a:endParaRPr lang="en-US" dirty="0" smtClean="0"/>
          </a:p>
          <a:p>
            <a:pPr marL="0" marR="0" algn="r" rtl="1">
              <a:lnSpc>
                <a:spcPct val="107000"/>
              </a:lnSpc>
              <a:spcBef>
                <a:spcPts val="0"/>
              </a:spcBef>
              <a:spcAft>
                <a:spcPts val="800"/>
              </a:spcAft>
            </a:pPr>
            <a:r>
              <a:rPr lang="ar-SA" dirty="0">
                <a:latin typeface="Calibri" panose="020F0502020204030204" pitchFamily="34" charset="0"/>
                <a:ea typeface="Times New Roman" panose="02020603050405020304" pitchFamily="18" charset="0"/>
                <a:cs typeface="Times New Roman" panose="02020603050405020304" pitchFamily="18" charset="0"/>
              </a:rPr>
              <a:t> للمجلس ولمرة واحدة، بعد عامين من انتخاب رئيسه ونائب رئيسه وفي أول جلسة يعقدها أن ينزع الثقة من رئيسه أو نائبه بأكثرية الثلثين من مجموع أعضائه بناءً على عريضة يوقعها عشرة نواب على الأقل. وعلى المجلس، في هذه الحالة، أن يعقد على الفور جلسة لملء المركز الشاغر.</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07000"/>
              </a:lnSpc>
              <a:spcBef>
                <a:spcPts val="0"/>
              </a:spcBef>
              <a:spcAft>
                <a:spcPts val="800"/>
              </a:spcAft>
            </a:pP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algn="r" rtl="1"/>
            <a:endParaRPr lang="en-US" sz="2400" dirty="0" smtClean="0"/>
          </a:p>
          <a:p>
            <a:pPr algn="r" rtl="1"/>
            <a:endParaRPr lang="en-US" sz="2400" dirty="0" smtClean="0"/>
          </a:p>
          <a:p>
            <a:pPr algn="r" rtl="1"/>
            <a:endParaRPr lang="en-US" dirty="0" smtClean="0"/>
          </a:p>
          <a:p>
            <a:pPr algn="r" rtl="1"/>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442201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اللجان النيابية</a:t>
            </a:r>
            <a:br>
              <a:rPr lang="ar-LB" b="1" dirty="0" smtClean="0"/>
            </a:br>
            <a:r>
              <a:rPr lang="en-US" sz="2800" b="1" dirty="0" smtClean="0"/>
              <a:t>Parliamentary Committees</a:t>
            </a:r>
            <a:endParaRPr lang="en-US" b="1" dirty="0"/>
          </a:p>
        </p:txBody>
      </p:sp>
      <p:sp>
        <p:nvSpPr>
          <p:cNvPr id="4" name="Content Placeholder 3"/>
          <p:cNvSpPr>
            <a:spLocks noGrp="1"/>
          </p:cNvSpPr>
          <p:nvPr>
            <p:ph sz="half" idx="1"/>
          </p:nvPr>
        </p:nvSpPr>
        <p:spPr/>
        <p:txBody>
          <a:bodyPr>
            <a:normAutofit fontScale="62500" lnSpcReduction="20000"/>
          </a:bodyPr>
          <a:lstStyle/>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9 - لجنة الزراعة والسياحة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10 - لجنة البيئة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11 - لجنة الاقتصاد الوطني والتجارة والصناعة والتخطيط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12 - لجنة الإعلام والاتصالات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13 - لجنة الشباب والرياضة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14 - لجنة حقوق الإنسان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15 - لجنة المرأة والطفل وعدد أعضائها 12 عضواً</a:t>
            </a:r>
            <a:r>
              <a:rPr lang="ar-SA" dirty="0" smtClean="0">
                <a:solidFill>
                  <a:srgbClr val="333333"/>
                </a:solidFill>
                <a:latin typeface="Calibri" panose="020F0502020204030204" pitchFamily="34" charset="0"/>
                <a:ea typeface="Times New Roman" panose="02020603050405020304" pitchFamily="18" charset="0"/>
                <a:cs typeface="Times New Roman" panose="02020603050405020304" pitchFamily="18" charset="0"/>
              </a:rPr>
              <a:t>.</a:t>
            </a:r>
            <a:endParaRPr lang="ar-LB" sz="2400" dirty="0">
              <a:latin typeface="Calibri" panose="020F0502020204030204" pitchFamily="34" charset="0"/>
              <a:ea typeface="Times New Roman" panose="02020603050405020304" pitchFamily="18" charset="0"/>
              <a:cs typeface="Arial" panose="020B0604020202020204" pitchFamily="34" charset="0"/>
            </a:endParaRPr>
          </a:p>
          <a:p>
            <a:pPr marL="0" marR="0" algn="r" rtl="1" fontAlgn="base">
              <a:lnSpc>
                <a:spcPct val="107000"/>
              </a:lnSpc>
              <a:spcBef>
                <a:spcPts val="0"/>
              </a:spcBef>
              <a:spcAft>
                <a:spcPts val="1125"/>
              </a:spcAft>
            </a:pPr>
            <a:r>
              <a:rPr lang="ar-SA" dirty="0" smtClean="0">
                <a:solidFill>
                  <a:srgbClr val="333333"/>
                </a:solidFill>
                <a:ea typeface="Times New Roman" panose="02020603050405020304" pitchFamily="18" charset="0"/>
                <a:cs typeface="Times New Roman" panose="02020603050405020304" pitchFamily="18" charset="0"/>
              </a:rPr>
              <a:t>16 - لجنة تكنولوجيا المعلومات وعدد أعضائها 9 أعضاء</a:t>
            </a:r>
            <a:r>
              <a:rPr lang="ar-LB" dirty="0" smtClean="0">
                <a:solidFill>
                  <a:srgbClr val="333333"/>
                </a:solidFill>
                <a:ea typeface="Times New Roman" panose="02020603050405020304" pitchFamily="18" charset="0"/>
                <a:cs typeface="Times New Roman" panose="02020603050405020304" pitchFamily="18" charset="0"/>
              </a:rPr>
              <a:t>.</a:t>
            </a:r>
            <a:r>
              <a:rPr lang="en-US" dirty="0" smtClean="0"/>
              <a:t> </a:t>
            </a:r>
            <a:r>
              <a:rPr lang="ar-SA" dirty="0">
                <a:solidFill>
                  <a:srgbClr val="333333"/>
                </a:solidFill>
                <a:ea typeface="Times New Roman" panose="02020603050405020304" pitchFamily="18" charset="0"/>
                <a:cs typeface="Times New Roman" panose="02020603050405020304" pitchFamily="18" charset="0"/>
              </a:rPr>
              <a:t> </a:t>
            </a:r>
            <a:endParaRPr lang="en-US" dirty="0"/>
          </a:p>
        </p:txBody>
      </p:sp>
      <p:sp>
        <p:nvSpPr>
          <p:cNvPr id="5" name="Content Placeholder 4"/>
          <p:cNvSpPr>
            <a:spLocks noGrp="1"/>
          </p:cNvSpPr>
          <p:nvPr>
            <p:ph sz="half" idx="2"/>
          </p:nvPr>
        </p:nvSpPr>
        <p:spPr/>
        <p:txBody>
          <a:bodyPr>
            <a:normAutofit fontScale="62500" lnSpcReduction="20000"/>
          </a:bodyPr>
          <a:lstStyle/>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1 - لجنة المال والموازنة وعدد أعضائها 17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2 - لجنة الإدارة والعدل وعدد أعضائها 17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3 - لجنة الشؤون الخارجية والمغتربين وعدد أعضائها 17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4 - لجنة الأشغال العامة والنقل والطاقة والمياه وعدد أعضائها 17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5 - لجنة التربية والتعليم العالي والثقافة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6 - لجنة الصحة العامة والعمل والشؤون الاجتماعية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7 - لجنة الدفاع الوطني والداخلية والبلديات وعدد أعضائها 17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07000"/>
              </a:lnSpc>
              <a:spcBef>
                <a:spcPts val="0"/>
              </a:spcBef>
              <a:spcAft>
                <a:spcPts val="1125"/>
              </a:spcAft>
            </a:pPr>
            <a:r>
              <a:rPr lang="ar-SA" dirty="0">
                <a:solidFill>
                  <a:srgbClr val="333333"/>
                </a:solidFill>
                <a:latin typeface="Calibri" panose="020F0502020204030204" pitchFamily="34" charset="0"/>
                <a:ea typeface="Times New Roman" panose="02020603050405020304" pitchFamily="18" charset="0"/>
                <a:cs typeface="Times New Roman" panose="02020603050405020304" pitchFamily="18" charset="0"/>
              </a:rPr>
              <a:t> 8 - لجنة شؤون المهجرين وعدد أعضائها 12 عضواً.</a:t>
            </a:r>
            <a:endParaRPr lang="en-US" sz="2400" dirty="0" smtClean="0">
              <a:effectLst/>
              <a:latin typeface="Calibri" panose="020F0502020204030204" pitchFamily="34" charset="0"/>
              <a:ea typeface="Calibri" panose="020F0502020204030204" pitchFamily="34" charset="0"/>
              <a:cs typeface="Arial" panose="020B0604020202020204" pitchFamily="34" charset="0"/>
            </a:endParaRPr>
          </a:p>
          <a:p>
            <a:pPr algn="r" rtl="1"/>
            <a:endParaRPr lang="en-US" dirty="0"/>
          </a:p>
        </p:txBody>
      </p:sp>
      <p:sp>
        <p:nvSpPr>
          <p:cNvPr id="3" name="Footer Placeholder 2"/>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4630139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LB" b="1" dirty="0" smtClean="0"/>
              <a:t>اللجان النيابية</a:t>
            </a:r>
            <a:br>
              <a:rPr lang="ar-LB" b="1" dirty="0" smtClean="0"/>
            </a:br>
            <a:r>
              <a:rPr lang="en-US" sz="2800" b="1" dirty="0"/>
              <a:t>Parliamentary Committees</a:t>
            </a:r>
            <a:endParaRPr lang="en-US" sz="2800" dirty="0"/>
          </a:p>
        </p:txBody>
      </p:sp>
      <p:sp>
        <p:nvSpPr>
          <p:cNvPr id="3" name="Content Placeholder 2"/>
          <p:cNvSpPr>
            <a:spLocks noGrp="1"/>
          </p:cNvSpPr>
          <p:nvPr>
            <p:ph idx="1"/>
          </p:nvPr>
        </p:nvSpPr>
        <p:spPr/>
        <p:txBody>
          <a:bodyPr>
            <a:normAutofit fontScale="92500" lnSpcReduction="10000"/>
          </a:bodyPr>
          <a:lstStyle/>
          <a:p>
            <a:pPr algn="r" rtl="1"/>
            <a:r>
              <a:rPr lang="ar-SA" dirty="0"/>
              <a:t> لا يجوز للنائب أن يكون عضواً في أكثر من لجنتين من لجان المجلس الدائمة إلا إذا كانت الثالثة لجنة حقوق الإنسان أو لجنة المرأة والطفل أو لجنة تكنولوجيا المعلومات.</a:t>
            </a:r>
            <a:endParaRPr lang="en-US" dirty="0"/>
          </a:p>
          <a:p>
            <a:pPr algn="r" rtl="1"/>
            <a:r>
              <a:rPr lang="ar-SA" dirty="0"/>
              <a:t> على النائب إذا انتخب في اكثر من لجنتين دائمتين أن يختار بكتاب خطي يقدمه لرئيس المجلس، اللجنتين اللتين يود الاحتفاظ بعضويتهما وذلك قبل موعد الجلسة التي تلي جلسة انتخاب اللجان، وإلا اعتبر حكماً عضواً فقط في اللجنتين اللتين انتخب فيهما أولاً حسب ترتيب الانتخاب الزمني.</a:t>
            </a:r>
            <a:endParaRPr lang="en-US" dirty="0"/>
          </a:p>
          <a:p>
            <a:pPr algn="r" rtl="1"/>
            <a:r>
              <a:rPr lang="ar-SA" dirty="0"/>
              <a:t> تجتمع اللجان بعد انتخابها بثلاثة أيام على الأكثر بدعوة من رئيس المجلس وبرئاسته فتنتخب كل منها رئيساً ومقرراً بالاقتراع السري ويكلف رئيس المجلس أمين سر لها من موظفي المجلس لضبط وقائع </a:t>
            </a:r>
            <a:r>
              <a:rPr lang="ar-SA" dirty="0" smtClean="0"/>
              <a:t>الجلسات.</a:t>
            </a:r>
            <a:r>
              <a:rPr lang="ar-LB" dirty="0" smtClean="0"/>
              <a:t> </a:t>
            </a:r>
            <a:r>
              <a:rPr lang="ar-SA" dirty="0" smtClean="0"/>
              <a:t>لا </a:t>
            </a:r>
            <a:r>
              <a:rPr lang="ar-SA" dirty="0"/>
              <a:t>يعتبر اجتماع اللجنة لانتخاب الرئيس والمقرر قانونياً إلا إذا حضرته الأغلبية المطلقة من أعضائها</a:t>
            </a:r>
            <a:r>
              <a:rPr lang="ar-SA" dirty="0" smtClean="0"/>
              <a:t>.</a:t>
            </a:r>
            <a:endParaRPr lang="ar-LB" dirty="0" smtClean="0"/>
          </a:p>
          <a:p>
            <a:pPr algn="r" rtl="1"/>
            <a:r>
              <a:rPr lang="ar-SA" dirty="0"/>
              <a:t> لكل من اللجان الدائمة والخاصة، أن تنتخب من أعضائها لجنة فرعية لدرس مواضيع معينة، وعلى اللجنة الفرعية أن تقدم تقريراً بنتيجة أعمالها إلى اللجنة الأصلية.</a:t>
            </a:r>
            <a:endParaRPr lang="en-US" dirty="0"/>
          </a:p>
          <a:p>
            <a:pPr algn="r" rtl="1"/>
            <a:endParaRPr lang="en-US" dirty="0"/>
          </a:p>
          <a:p>
            <a:pPr algn="r" rtl="1"/>
            <a:endParaRPr lang="en-US" dirty="0"/>
          </a:p>
        </p:txBody>
      </p:sp>
      <p:sp>
        <p:nvSpPr>
          <p:cNvPr id="4" name="Footer Placeholder 3"/>
          <p:cNvSpPr>
            <a:spLocks noGrp="1"/>
          </p:cNvSpPr>
          <p:nvPr>
            <p:ph type="ftr" sz="quarter" idx="11"/>
          </p:nvPr>
        </p:nvSpPr>
        <p:spPr/>
        <p:txBody>
          <a:bodyPr/>
          <a:lstStyle/>
          <a:p>
            <a:r>
              <a:rPr lang="en-US" smtClean="0"/>
              <a:t>Prepared and Deliverd by Mohamad Kanso</a:t>
            </a:r>
            <a:endParaRPr lang="en-US"/>
          </a:p>
        </p:txBody>
      </p:sp>
    </p:spTree>
    <p:extLst>
      <p:ext uri="{BB962C8B-B14F-4D97-AF65-F5344CB8AC3E}">
        <p14:creationId xmlns:p14="http://schemas.microsoft.com/office/powerpoint/2010/main" val="20866636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535</TotalTime>
  <Words>531</Words>
  <Application>Microsoft Office PowerPoint</Application>
  <PresentationFormat>Widescreen</PresentationFormat>
  <Paragraphs>208</Paragraphs>
  <Slides>28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Times New Roman</vt:lpstr>
      <vt:lpstr>Wingdings</vt:lpstr>
      <vt:lpstr>Office Theme</vt:lpstr>
      <vt:lpstr>Inside Lebanese Parliament   </vt:lpstr>
      <vt:lpstr>تكوين المجلس والتمثيل Composition and Representation</vt:lpstr>
      <vt:lpstr>الهيكلية التنظيمية للمجلس Institutional Structure</vt:lpstr>
      <vt:lpstr>الأمانة العامة والجهاز الإداري والأمني Parliament as an Institution</vt:lpstr>
      <vt:lpstr>هيئة المكتب Bureau of the Council</vt:lpstr>
      <vt:lpstr>هيئة المكتب Bureau of the Council</vt:lpstr>
      <vt:lpstr>كيف يتم انتخاب رئيس المجلس ونائبه وهيئة المكتب ؟ How are the President of the Council, the Vice President, and the Bureau elected?</vt:lpstr>
      <vt:lpstr>اللجان النيابية Parliamentary Committees</vt:lpstr>
      <vt:lpstr>اللجان النيابية Parliamentary Committees</vt:lpstr>
      <vt:lpstr>Inside Lebanese Parliament</vt:lpstr>
      <vt:lpstr>المبادرة التشريعية Legislative Initiative</vt:lpstr>
      <vt:lpstr>المسار التشريعي العام The Ordinary Legislative Path</vt:lpstr>
      <vt:lpstr>أعمال اللجان Committee Operations</vt:lpstr>
      <vt:lpstr>أعمال اللجان Committee Operations</vt:lpstr>
      <vt:lpstr>أعمال اللجان Committee Operations</vt:lpstr>
      <vt:lpstr>اللجان المشتركة Joint Committees</vt:lpstr>
      <vt:lpstr>جلسات المجلس Council Sessions</vt:lpstr>
      <vt:lpstr>جلسات المجلس Council Sessions</vt:lpstr>
      <vt:lpstr>التصويت Voting</vt:lpstr>
      <vt:lpstr>الاستعجال والاستعجال المكرر</vt:lpstr>
      <vt:lpstr>Inside Lebanese Parliament</vt:lpstr>
      <vt:lpstr>الأساس الدستوري للمسائلة Constitutional Basis of Accountability</vt:lpstr>
      <vt:lpstr>أدوات الرقابة البرلمانية Tools of Parliamentary Oversight</vt:lpstr>
      <vt:lpstr>السؤال النيابي Parliamentary Question</vt:lpstr>
      <vt:lpstr>الاستجواب Interpellation</vt:lpstr>
      <vt:lpstr>طرح الثقة Vote of No Confidence</vt:lpstr>
      <vt:lpstr>التحقيق البرلماني Parliamentary Investigation</vt:lpstr>
      <vt:lpstr>مناقشة الموازنة Budgetary Oversight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مجلس النواب اللبناني </dc:title>
  <dc:creator>Mhmd Kanso</dc:creator>
  <cp:lastModifiedBy>Mhmd Kanso</cp:lastModifiedBy>
  <cp:revision>30</cp:revision>
  <dcterms:created xsi:type="dcterms:W3CDTF">2026-02-19T16:45:17Z</dcterms:created>
  <dcterms:modified xsi:type="dcterms:W3CDTF">2026-02-26T12:54:31Z</dcterms:modified>
</cp:coreProperties>
</file>